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6" r:id="rId2"/>
    <p:sldId id="286" r:id="rId3"/>
    <p:sldId id="287" r:id="rId4"/>
    <p:sldId id="289" r:id="rId5"/>
    <p:sldId id="290" r:id="rId6"/>
    <p:sldId id="269" r:id="rId7"/>
    <p:sldId id="271" r:id="rId8"/>
    <p:sldId id="291" r:id="rId9"/>
    <p:sldId id="292" r:id="rId10"/>
    <p:sldId id="293" r:id="rId11"/>
    <p:sldId id="294" r:id="rId12"/>
    <p:sldId id="272" r:id="rId13"/>
    <p:sldId id="274" r:id="rId14"/>
    <p:sldId id="278" r:id="rId15"/>
    <p:sldId id="275" r:id="rId16"/>
    <p:sldId id="276" r:id="rId17"/>
    <p:sldId id="279" r:id="rId18"/>
    <p:sldId id="280" r:id="rId19"/>
    <p:sldId id="281" r:id="rId20"/>
    <p:sldId id="282" r:id="rId21"/>
    <p:sldId id="285" r:id="rId22"/>
    <p:sldId id="283"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28E02C"/>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75532" autoAdjust="0"/>
  </p:normalViewPr>
  <p:slideViewPr>
    <p:cSldViewPr snapToGrid="0" snapToObjects="1">
      <p:cViewPr varScale="1">
        <p:scale>
          <a:sx n="51" d="100"/>
          <a:sy n="51" d="100"/>
        </p:scale>
        <p:origin x="158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ECBAAE-A851-487A-94D6-7C2FB8E30C7E}" type="datetimeFigureOut">
              <a:rPr lang="LID4096" smtClean="0"/>
              <a:t>05/07/2023</a:t>
            </a:fld>
            <a:endParaRPr lang="LID4096"/>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87E086-4A99-40B0-8D01-0E44B3AD95F3}" type="slidenum">
              <a:rPr lang="LID4096" smtClean="0"/>
              <a:t>‹#›</a:t>
            </a:fld>
            <a:endParaRPr lang="LID4096"/>
          </a:p>
        </p:txBody>
      </p:sp>
    </p:spTree>
    <p:extLst>
      <p:ext uri="{BB962C8B-B14F-4D97-AF65-F5344CB8AC3E}">
        <p14:creationId xmlns:p14="http://schemas.microsoft.com/office/powerpoint/2010/main" val="3488018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9287E086-4A99-40B0-8D01-0E44B3AD95F3}" type="slidenum">
              <a:rPr lang="LID4096" smtClean="0"/>
              <a:t>2</a:t>
            </a:fld>
            <a:endParaRPr lang="LID4096"/>
          </a:p>
        </p:txBody>
      </p:sp>
    </p:spTree>
    <p:extLst>
      <p:ext uri="{BB962C8B-B14F-4D97-AF65-F5344CB8AC3E}">
        <p14:creationId xmlns:p14="http://schemas.microsoft.com/office/powerpoint/2010/main" val="297100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Joint Species Distribution Models come in. They extend previous SDMs that only focus on associating a species with their environment and also include the species attributes that we just discussed.</a:t>
            </a:r>
            <a:endParaRPr lang="LID4096" dirty="0"/>
          </a:p>
        </p:txBody>
      </p:sp>
      <p:sp>
        <p:nvSpPr>
          <p:cNvPr id="4" name="Slide Number Placeholder 3"/>
          <p:cNvSpPr>
            <a:spLocks noGrp="1"/>
          </p:cNvSpPr>
          <p:nvPr>
            <p:ph type="sldNum" sz="quarter" idx="5"/>
          </p:nvPr>
        </p:nvSpPr>
        <p:spPr/>
        <p:txBody>
          <a:bodyPr/>
          <a:lstStyle/>
          <a:p>
            <a:fld id="{9287E086-4A99-40B0-8D01-0E44B3AD95F3}" type="slidenum">
              <a:rPr lang="LID4096" smtClean="0"/>
              <a:t>11</a:t>
            </a:fld>
            <a:endParaRPr lang="LID4096"/>
          </a:p>
        </p:txBody>
      </p:sp>
    </p:spTree>
    <p:extLst>
      <p:ext uri="{BB962C8B-B14F-4D97-AF65-F5344CB8AC3E}">
        <p14:creationId xmlns:p14="http://schemas.microsoft.com/office/powerpoint/2010/main" val="621726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To understand the benefits of JSDMs it is helpful to compare them to another method that was proposed as a way to overcome some of the limitations we discussed – stacked SDMs.</a:t>
            </a:r>
          </a:p>
          <a:p>
            <a:endParaRPr lang="en-US" dirty="0"/>
          </a:p>
          <a:p>
            <a:r>
              <a:rPr lang="en-US" dirty="0"/>
              <a:t>Stacked SDMs are essentially single species SDMS that are combined after the modeling process. That means that they assume species-specific responses to the environment, so each species reacts in its own particular way to the environment, because each species is modeled separately. So each SDMs is fit separately for each species and then we would overlay the results to see where species could co-occur.</a:t>
            </a:r>
          </a:p>
          <a:p>
            <a:endParaRPr lang="en-US" dirty="0"/>
          </a:p>
          <a:p>
            <a:r>
              <a:rPr lang="en-US" dirty="0"/>
              <a:t>On the other hand, JSDMs model all species together, so they assume that there could be shared responses to the environment. JSDMs combine the species–specific models in one hierarchical layer that models shared responses to the environment. By modeling all the species simultaneously it also is able to take into account information on co-occurrences or the lack of co-occurrences, which is not something that is possible in stacked SDMs.</a:t>
            </a:r>
          </a:p>
          <a:p>
            <a:endParaRPr lang="en-US" dirty="0"/>
          </a:p>
          <a:p>
            <a:r>
              <a:rPr lang="en-US" dirty="0"/>
              <a:t>So we’ve got environmental filtering – that’s the effect of the environment on the species, biotic filtering – that’s our species interactions, dispersal, stochasticity which is just random variation that could occur, traits, and phylogeny. </a:t>
            </a:r>
            <a:endParaRPr lang="LID4096" dirty="0"/>
          </a:p>
        </p:txBody>
      </p:sp>
      <p:sp>
        <p:nvSpPr>
          <p:cNvPr id="4" name="Slide Number Placeholder 3"/>
          <p:cNvSpPr>
            <a:spLocks noGrp="1"/>
          </p:cNvSpPr>
          <p:nvPr>
            <p:ph type="sldNum" sz="quarter" idx="5"/>
          </p:nvPr>
        </p:nvSpPr>
        <p:spPr/>
        <p:txBody>
          <a:bodyPr/>
          <a:lstStyle/>
          <a:p>
            <a:fld id="{9287E086-4A99-40B0-8D01-0E44B3AD95F3}" type="slidenum">
              <a:rPr lang="LID4096" smtClean="0"/>
              <a:t>12</a:t>
            </a:fld>
            <a:endParaRPr lang="LID4096"/>
          </a:p>
        </p:txBody>
      </p:sp>
    </p:spTree>
    <p:extLst>
      <p:ext uri="{BB962C8B-B14F-4D97-AF65-F5344CB8AC3E}">
        <p14:creationId xmlns:p14="http://schemas.microsoft.com/office/powerpoint/2010/main" val="3246866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type of JSDM we are going to use today is called Hierarchical Modelling of Species.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though we are going to just use environmental data to make predictions. So our approach will more like a traditional SDM, but the idea is just to introduce you to the process of creating a JSDM and to help you understand conceptually what they can do and practically how they are built.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first explore JSDMs with simulated data and build three different models, a basic linear model, a presence absence model, and an abundance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we’ll look at a real world example and examine the distribution of Corvus monedula, the Western jackdaw.</a:t>
            </a:r>
          </a:p>
          <a:p>
            <a:endParaRPr lang="en-US" dirty="0"/>
          </a:p>
        </p:txBody>
      </p:sp>
      <p:sp>
        <p:nvSpPr>
          <p:cNvPr id="4" name="Slide Number Placeholder 3"/>
          <p:cNvSpPr>
            <a:spLocks noGrp="1"/>
          </p:cNvSpPr>
          <p:nvPr>
            <p:ph type="sldNum" sz="quarter" idx="5"/>
          </p:nvPr>
        </p:nvSpPr>
        <p:spPr/>
        <p:txBody>
          <a:bodyPr/>
          <a:lstStyle/>
          <a:p>
            <a:fld id="{9287E086-4A99-40B0-8D01-0E44B3AD95F3}" type="slidenum">
              <a:rPr lang="LID4096" smtClean="0"/>
              <a:t>13</a:t>
            </a:fld>
            <a:endParaRPr lang="LID4096"/>
          </a:p>
        </p:txBody>
      </p:sp>
    </p:spTree>
    <p:extLst>
      <p:ext uri="{BB962C8B-B14F-4D97-AF65-F5344CB8AC3E}">
        <p14:creationId xmlns:p14="http://schemas.microsoft.com/office/powerpoint/2010/main" val="2978919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What proportion of the variance is unexplained and therefore attributable to stochastic processes?</a:t>
            </a:r>
          </a:p>
          <a:p>
            <a:r>
              <a:rPr lang="en-US" sz="1200" kern="1200" dirty="0">
                <a:solidFill>
                  <a:schemeClr val="tx1"/>
                </a:solidFill>
                <a:effectLst/>
                <a:latin typeface="+mn-lt"/>
                <a:ea typeface="+mn-ea"/>
                <a:cs typeface="+mn-cs"/>
              </a:rPr>
              <a:t>unexplained residual spatial or temporal autocorrelation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287E086-4A99-40B0-8D01-0E44B3AD95F3}" type="slidenum">
              <a:rPr lang="LID4096" smtClean="0"/>
              <a:t>15</a:t>
            </a:fld>
            <a:endParaRPr lang="LID4096"/>
          </a:p>
        </p:txBody>
      </p:sp>
    </p:spTree>
    <p:extLst>
      <p:ext uri="{BB962C8B-B14F-4D97-AF65-F5344CB8AC3E}">
        <p14:creationId xmlns:p14="http://schemas.microsoft.com/office/powerpoint/2010/main" val="345398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Reminder of form of the linear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 is typically the occurrence or abundance of a species and x is what we hypothesize will help explain y, in this case usually an environmental variable (like climate condition)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think about what each of these terms actually tells us about a species distribution – if beta is positive, then the response variable increases with the explanatory variable, if beta is negative, the response decreases as the explanatory increases, if beta =0, the response variable doesn’t depend on the explanatory variable.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intercept tells us what the expected value of the response variable will be when the explanatory variable equals 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287E086-4A99-40B0-8D01-0E44B3AD95F3}" type="slidenum">
              <a:rPr lang="LID4096" smtClean="0"/>
              <a:t>16</a:t>
            </a:fld>
            <a:endParaRPr lang="LID4096"/>
          </a:p>
        </p:txBody>
      </p:sp>
    </p:spTree>
    <p:extLst>
      <p:ext uri="{BB962C8B-B14F-4D97-AF65-F5344CB8AC3E}">
        <p14:creationId xmlns:p14="http://schemas.microsoft.com/office/powerpoint/2010/main" val="466023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Error I is the residual related to sampling unit I or rather the observed </a:t>
            </a:r>
            <a:r>
              <a:rPr lang="en-US" dirty="0" err="1"/>
              <a:t>yi</a:t>
            </a:r>
            <a:r>
              <a:rPr lang="en-US" dirty="0"/>
              <a:t> and the predicted (alpha plus beta*xi). We can confirm this by simply rearranging our equation:</a:t>
            </a:r>
          </a:p>
          <a:p>
            <a:endParaRPr lang="en-US" dirty="0"/>
          </a:p>
          <a:p>
            <a:r>
              <a:rPr lang="en-US" dirty="0"/>
              <a:t>In a linear model the residuals are assumed to be normally distributed with a mean of 0 and a variance of sigma2.</a:t>
            </a:r>
          </a:p>
          <a:p>
            <a:endParaRPr lang="en-US" dirty="0"/>
          </a:p>
          <a:p>
            <a:endParaRPr lang="en-US" dirty="0"/>
          </a:p>
        </p:txBody>
      </p:sp>
      <p:sp>
        <p:nvSpPr>
          <p:cNvPr id="4" name="Slide Number Placeholder 3"/>
          <p:cNvSpPr>
            <a:spLocks noGrp="1"/>
          </p:cNvSpPr>
          <p:nvPr>
            <p:ph type="sldNum" sz="quarter" idx="5"/>
          </p:nvPr>
        </p:nvSpPr>
        <p:spPr/>
        <p:txBody>
          <a:bodyPr/>
          <a:lstStyle/>
          <a:p>
            <a:fld id="{9287E086-4A99-40B0-8D01-0E44B3AD95F3}" type="slidenum">
              <a:rPr lang="LID4096" smtClean="0"/>
              <a:t>17</a:t>
            </a:fld>
            <a:endParaRPr lang="LID4096"/>
          </a:p>
        </p:txBody>
      </p:sp>
    </p:spTree>
    <p:extLst>
      <p:ext uri="{BB962C8B-B14F-4D97-AF65-F5344CB8AC3E}">
        <p14:creationId xmlns:p14="http://schemas.microsoft.com/office/powerpoint/2010/main" val="3177013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When we increase the number of predictors we can abbreviate </a:t>
            </a:r>
          </a:p>
          <a:p>
            <a:endParaRPr lang="en-US" dirty="0"/>
          </a:p>
          <a:p>
            <a:r>
              <a:rPr lang="en-US" dirty="0"/>
              <a:t>You will see in the code that we define the model as L + error term</a:t>
            </a:r>
          </a:p>
        </p:txBody>
      </p:sp>
      <p:sp>
        <p:nvSpPr>
          <p:cNvPr id="4" name="Slide Number Placeholder 3"/>
          <p:cNvSpPr>
            <a:spLocks noGrp="1"/>
          </p:cNvSpPr>
          <p:nvPr>
            <p:ph type="sldNum" sz="quarter" idx="5"/>
          </p:nvPr>
        </p:nvSpPr>
        <p:spPr/>
        <p:txBody>
          <a:bodyPr/>
          <a:lstStyle/>
          <a:p>
            <a:fld id="{9287E086-4A99-40B0-8D01-0E44B3AD95F3}" type="slidenum">
              <a:rPr lang="LID4096" smtClean="0"/>
              <a:t>18</a:t>
            </a:fld>
            <a:endParaRPr lang="LID4096"/>
          </a:p>
        </p:txBody>
      </p:sp>
    </p:spTree>
    <p:extLst>
      <p:ext uri="{BB962C8B-B14F-4D97-AF65-F5344CB8AC3E}">
        <p14:creationId xmlns:p14="http://schemas.microsoft.com/office/powerpoint/2010/main" val="2615407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Survey data on species occurrences (i.e. presence/absence) are usually not normally distributed. This makes intuitive sense since such data are composed of 0’s and 1’s. </a:t>
            </a:r>
          </a:p>
          <a:p>
            <a:endParaRPr lang="en-US" dirty="0"/>
          </a:p>
          <a:p>
            <a:r>
              <a:rPr lang="en-US" dirty="0"/>
              <a:t>A natural distribution for binary variables is given by the Bernoulli distribution. Here </a:t>
            </a:r>
            <a:r>
              <a:rPr lang="el-GR" dirty="0"/>
              <a:t>μ</a:t>
            </a:r>
            <a:r>
              <a:rPr lang="en-US" dirty="0" err="1"/>
              <a:t>i</a:t>
            </a:r>
            <a:r>
              <a:rPr lang="en-US" dirty="0"/>
              <a:t> is the expected value, which in the case of the Bernoulli distribution equals the probability</a:t>
            </a:r>
          </a:p>
          <a:p>
            <a:r>
              <a:rPr lang="en-US" dirty="0"/>
              <a:t>of the response variable being one. So the probability that </a:t>
            </a:r>
            <a:r>
              <a:rPr lang="en-US" dirty="0" err="1"/>
              <a:t>yi</a:t>
            </a:r>
            <a:r>
              <a:rPr lang="en-US" dirty="0"/>
              <a:t> = 1 </a:t>
            </a:r>
            <a:r>
              <a:rPr lang="el-GR" dirty="0"/>
              <a:t>μ</a:t>
            </a:r>
            <a:r>
              <a:rPr lang="en-US" dirty="0" err="1"/>
              <a:t>i</a:t>
            </a:r>
            <a:r>
              <a:rPr lang="en-US" dirty="0"/>
              <a:t> and consequently </a:t>
            </a:r>
            <a:r>
              <a:rPr lang="en-US" dirty="0" err="1"/>
              <a:t>yi</a:t>
            </a:r>
            <a:r>
              <a:rPr lang="en-US" dirty="0"/>
              <a:t> = 0 with a probability of 1 </a:t>
            </a:r>
            <a:r>
              <a:rPr lang="el-GR" dirty="0"/>
              <a:t>μ</a:t>
            </a:r>
            <a:r>
              <a:rPr lang="en-US" dirty="0" err="1"/>
              <a:t>i</a:t>
            </a:r>
            <a:r>
              <a:rPr lang="en-US" dirty="0"/>
              <a:t> – so a simple binary outcome.</a:t>
            </a:r>
          </a:p>
          <a:p>
            <a:endParaRPr lang="en-US" dirty="0"/>
          </a:p>
          <a:p>
            <a:r>
              <a:rPr lang="en-US" dirty="0"/>
              <a:t>A problem arises though because if we set </a:t>
            </a:r>
            <a:r>
              <a:rPr lang="el-GR" dirty="0"/>
              <a:t>μ</a:t>
            </a:r>
            <a:r>
              <a:rPr lang="en-US" dirty="0" err="1"/>
              <a:t>i</a:t>
            </a:r>
            <a:r>
              <a:rPr lang="en-US" dirty="0"/>
              <a:t> = Li, we won’t have a good model because the linear predictor can be any real number, but we need mu to be a probability, so a number between 0 and 1. So we use a non-linear link function to make sure our </a:t>
            </a:r>
            <a:r>
              <a:rPr lang="el-GR" dirty="0"/>
              <a:t>μ</a:t>
            </a:r>
            <a:r>
              <a:rPr lang="en-US" dirty="0" err="1"/>
              <a:t>i</a:t>
            </a:r>
            <a:r>
              <a:rPr lang="en-US" dirty="0"/>
              <a:t> values fall between 0 and 1. </a:t>
            </a:r>
          </a:p>
          <a:p>
            <a:endParaRPr lang="en-US" dirty="0"/>
          </a:p>
          <a:p>
            <a:r>
              <a:rPr lang="en-US" dirty="0"/>
              <a:t>The link function simply limits the values our response can take. Many of you might be familiar with the logit link function which is typically used in logistic regressions so that the predicted y values are between 0 and 1.</a:t>
            </a:r>
          </a:p>
          <a:p>
            <a:r>
              <a:rPr lang="en-US" dirty="0"/>
              <a:t>For our purposes today, since we will be working with the </a:t>
            </a:r>
            <a:r>
              <a:rPr lang="en-US" dirty="0" err="1"/>
              <a:t>Hmsc</a:t>
            </a:r>
            <a:r>
              <a:rPr lang="en-US" dirty="0"/>
              <a:t> package in R, the </a:t>
            </a:r>
            <a:r>
              <a:rPr lang="en-US" dirty="0" err="1"/>
              <a:t>Hmsc</a:t>
            </a:r>
            <a:r>
              <a:rPr lang="en-US" dirty="0"/>
              <a:t> package uses instead the </a:t>
            </a:r>
            <a:r>
              <a:rPr lang="en-US" dirty="0" err="1"/>
              <a:t>probit</a:t>
            </a:r>
            <a:r>
              <a:rPr lang="en-US" dirty="0"/>
              <a:t> link function.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probit</a:t>
            </a:r>
            <a:r>
              <a:rPr lang="en-US" dirty="0"/>
              <a:t> link is used not for a philosophical or ecological reason, but simply because when we scale up in model many species, a </a:t>
            </a:r>
            <a:r>
              <a:rPr lang="en-US" dirty="0" err="1"/>
              <a:t>probit</a:t>
            </a:r>
            <a:r>
              <a:rPr lang="en-US" dirty="0"/>
              <a:t> model is easier to fit than a logistic one. In any case you can think of the </a:t>
            </a:r>
            <a:r>
              <a:rPr lang="en-US" dirty="0" err="1"/>
              <a:t>probit</a:t>
            </a:r>
            <a:r>
              <a:rPr lang="en-US" dirty="0"/>
              <a:t> model as one that (similar to logistic regression) uses a link function that limits model predictions to be 0 &lt;= y &lt;=1.</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287E086-4A99-40B0-8D01-0E44B3AD95F3}" type="slidenum">
              <a:rPr lang="LID4096" smtClean="0"/>
              <a:t>19</a:t>
            </a:fld>
            <a:endParaRPr lang="LID4096"/>
          </a:p>
        </p:txBody>
      </p:sp>
    </p:spTree>
    <p:extLst>
      <p:ext uri="{BB962C8B-B14F-4D97-AF65-F5344CB8AC3E}">
        <p14:creationId xmlns:p14="http://schemas.microsoft.com/office/powerpoint/2010/main" val="4269988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Count data, or abundance data are also not normally distributed, so we can’t use the linear model in this case either.</a:t>
            </a:r>
          </a:p>
          <a:p>
            <a:endParaRPr lang="en-US" dirty="0"/>
          </a:p>
          <a:p>
            <a:r>
              <a:rPr lang="en-US" dirty="0"/>
              <a:t>So in this case our response can be any non-negative integer. To restrict our response to these types of values only, we need again a suitable link function and error distribution.</a:t>
            </a:r>
          </a:p>
          <a:p>
            <a:r>
              <a:rPr lang="en-US" dirty="0"/>
              <a:t>In addition to limiting our responses to non-negative integers, we also need a link function and error distribution that allow for substantial variation – because typically from count data, we may have 0 values followed by much higher values.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Hmsc</a:t>
            </a:r>
            <a:r>
              <a:rPr lang="en-US" dirty="0"/>
              <a:t> uses the lognormal Poisson model, again because while there are other options, this model is easier to implement for multivariate hierarchical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(lognormal </a:t>
            </a:r>
            <a:r>
              <a:rPr lang="en-US" dirty="0" err="1"/>
              <a:t>poisson</a:t>
            </a:r>
            <a:r>
              <a:rPr lang="en-US" dirty="0"/>
              <a:t> as opposed to regular </a:t>
            </a:r>
            <a:r>
              <a:rPr lang="en-US" dirty="0" err="1"/>
              <a:t>poisson</a:t>
            </a:r>
            <a:r>
              <a:rPr lang="en-US" dirty="0"/>
              <a:t> allows sigma/variance to be estimated which is critical for abundance data, regular </a:t>
            </a:r>
            <a:r>
              <a:rPr lang="en-US" dirty="0" err="1"/>
              <a:t>poisson</a:t>
            </a:r>
            <a:r>
              <a:rPr lang="en-US" dirty="0"/>
              <a:t> does not – in regular </a:t>
            </a:r>
            <a:r>
              <a:rPr lang="en-US" dirty="0" err="1"/>
              <a:t>poisson</a:t>
            </a:r>
            <a:r>
              <a:rPr lang="en-US" dirty="0"/>
              <a:t> the variance can’t be estimated separate from the mean – so they’re taken to be equal which wouldn’t work for ecological abundance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they have more questions</a:t>
            </a:r>
          </a:p>
          <a:p>
            <a:r>
              <a:rPr lang="en-US" dirty="0"/>
              <a:t>The lognormal Poisson model is given by:</a:t>
            </a:r>
          </a:p>
          <a:p>
            <a:r>
              <a:rPr lang="en-US" dirty="0" err="1"/>
              <a:t>yi</a:t>
            </a:r>
            <a:r>
              <a:rPr lang="en-US" dirty="0"/>
              <a:t> ~ Poisson(exp(Li + </a:t>
            </a:r>
            <a:r>
              <a:rPr lang="el-GR" dirty="0"/>
              <a:t>ε</a:t>
            </a:r>
            <a:r>
              <a:rPr lang="en-US" dirty="0" err="1"/>
              <a:t>i</a:t>
            </a:r>
            <a:r>
              <a:rPr lang="en-US" dirty="0"/>
              <a:t>)), </a:t>
            </a:r>
            <a:r>
              <a:rPr lang="el-GR" dirty="0"/>
              <a:t>ε</a:t>
            </a:r>
            <a:r>
              <a:rPr lang="en-US" dirty="0" err="1"/>
              <a:t>i</a:t>
            </a:r>
            <a:r>
              <a:rPr lang="en-US" dirty="0"/>
              <a:t> ~N(0, </a:t>
            </a:r>
            <a:r>
              <a:rPr lang="el-GR" dirty="0"/>
              <a:t>σ2) (5.6)</a:t>
            </a:r>
          </a:p>
          <a:p>
            <a:r>
              <a:rPr lang="en-US" dirty="0"/>
              <a:t>Thus, the lognormal Poisson model differs from the baseline Poisson</a:t>
            </a:r>
          </a:p>
          <a:p>
            <a:r>
              <a:rPr lang="en-US" dirty="0"/>
              <a:t>model by adding normally distributed noise to the linear predictor. Now,</a:t>
            </a:r>
          </a:p>
          <a:p>
            <a:r>
              <a:rPr lang="en-US" dirty="0"/>
              <a:t>increased variance </a:t>
            </a:r>
            <a:r>
              <a:rPr lang="el-GR" dirty="0"/>
              <a:t>σ2 </a:t>
            </a:r>
            <a:r>
              <a:rPr lang="en-US" dirty="0"/>
              <a:t>in the normal distribution leads to increased variation</a:t>
            </a:r>
          </a:p>
          <a:p>
            <a:r>
              <a:rPr lang="en-US" dirty="0"/>
              <a:t>in the outcomes </a:t>
            </a:r>
            <a:r>
              <a:rPr lang="en-US" dirty="0" err="1"/>
              <a:t>yi</a:t>
            </a:r>
            <a:r>
              <a:rPr lang="en-US" dirty="0"/>
              <a:t>. </a:t>
            </a:r>
          </a:p>
          <a:p>
            <a:r>
              <a:rPr lang="en-US" dirty="0"/>
              <a:t>The exponential function ensures that the mean of the Poisson distribution </a:t>
            </a:r>
            <a:r>
              <a:rPr lang="el-GR" dirty="0"/>
              <a:t>μ</a:t>
            </a:r>
            <a:r>
              <a:rPr lang="en-US" dirty="0" err="1"/>
              <a:t>i</a:t>
            </a:r>
            <a:r>
              <a:rPr lang="en-US" dirty="0"/>
              <a:t>= exp(Li)</a:t>
            </a:r>
          </a:p>
          <a:p>
            <a:r>
              <a:rPr lang="en-US" dirty="0"/>
              <a:t>is positive.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287E086-4A99-40B0-8D01-0E44B3AD95F3}" type="slidenum">
              <a:rPr lang="LID4096" smtClean="0"/>
              <a:t>20</a:t>
            </a:fld>
            <a:endParaRPr lang="LID4096"/>
          </a:p>
        </p:txBody>
      </p:sp>
    </p:spTree>
    <p:extLst>
      <p:ext uri="{BB962C8B-B14F-4D97-AF65-F5344CB8AC3E}">
        <p14:creationId xmlns:p14="http://schemas.microsoft.com/office/powerpoint/2010/main" val="2294811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key characteristic of </a:t>
            </a:r>
            <a:r>
              <a:rPr lang="en-US" dirty="0" err="1"/>
              <a:t>Hmsc</a:t>
            </a:r>
            <a:r>
              <a:rPr lang="en-US" dirty="0"/>
              <a:t> is that it uses Bayesian inference, again entire courses and textbooks are dedicated Bayesian analysis, but for our purposes today we just want to be aware of the basic ideas and concepts that are part of the Bayesian framework.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Typically when we start out in statistics we learn frequentist statistics first, so I find that it is easier to grasp the concepts by contrasting the Bayesian framework to the frequentist framework.</a:t>
            </a:r>
          </a:p>
          <a:p>
            <a:endParaRPr lang="en-US" dirty="0"/>
          </a:p>
          <a:p>
            <a:pPr marL="228600" indent="-228600">
              <a:buAutoNum type="arabicPeriod"/>
            </a:pPr>
            <a:r>
              <a:rPr lang="en-US" dirty="0"/>
              <a:t>Flip a coin – and now analyze as if we flipped coin infinite number of times</a:t>
            </a:r>
          </a:p>
          <a:p>
            <a:pPr marL="228600" indent="-228600">
              <a:buAutoNum type="arabicPeriod"/>
            </a:pPr>
            <a:r>
              <a:rPr lang="en-US" dirty="0"/>
              <a:t>Bayesian acknowledges that we likely have prior belief or knowledge which could be used.</a:t>
            </a:r>
          </a:p>
          <a:p>
            <a:pPr marL="228600" indent="-228600">
              <a:buAutoNum type="arabicPeriod"/>
            </a:pPr>
            <a:r>
              <a:rPr lang="en-US" dirty="0"/>
              <a:t>-</a:t>
            </a:r>
          </a:p>
          <a:p>
            <a:pPr marL="228600" indent="-228600">
              <a:buAutoNum type="arabicPeriod"/>
            </a:pPr>
            <a:r>
              <a:rPr lang="en-US" dirty="0"/>
              <a:t>-</a:t>
            </a:r>
          </a:p>
          <a:p>
            <a:pPr marL="228600" indent="-228600">
              <a:buAutoNum type="arabicPeriod"/>
            </a:pPr>
            <a:r>
              <a:rPr lang="en-US" dirty="0"/>
              <a:t>-</a:t>
            </a:r>
          </a:p>
          <a:p>
            <a:pPr marL="228600" indent="-228600">
              <a:buAutoNum type="arabicPeriod"/>
            </a:pPr>
            <a:r>
              <a:rPr lang="en-US" dirty="0"/>
              <a:t>Should I reject my hypothesis? Vs. Given my hypothesis is true, how likely is the data?</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9287E086-4A99-40B0-8D01-0E44B3AD95F3}" type="slidenum">
              <a:rPr lang="LID4096" smtClean="0"/>
              <a:t>21</a:t>
            </a:fld>
            <a:endParaRPr lang="LID4096"/>
          </a:p>
        </p:txBody>
      </p:sp>
    </p:spTree>
    <p:extLst>
      <p:ext uri="{BB962C8B-B14F-4D97-AF65-F5344CB8AC3E}">
        <p14:creationId xmlns:p14="http://schemas.microsoft.com/office/powerpoint/2010/main" val="3577834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9287E086-4A99-40B0-8D01-0E44B3AD95F3}" type="slidenum">
              <a:rPr lang="LID4096" smtClean="0"/>
              <a:t>3</a:t>
            </a:fld>
            <a:endParaRPr lang="LID4096"/>
          </a:p>
        </p:txBody>
      </p:sp>
    </p:spTree>
    <p:extLst>
      <p:ext uri="{BB962C8B-B14F-4D97-AF65-F5344CB8AC3E}">
        <p14:creationId xmlns:p14="http://schemas.microsoft.com/office/powerpoint/2010/main" val="3657126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a niche?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Grinnell – ecological requirements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Elton – functional status of the organism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Hutchinson – n dimensions are the environmental and resource characteristics that the species requires to persist </a:t>
            </a:r>
          </a:p>
          <a:p>
            <a:r>
              <a:rPr lang="en-US" dirty="0"/>
              <a:t>Fundamental vs. Realized</a:t>
            </a:r>
          </a:p>
        </p:txBody>
      </p:sp>
      <p:sp>
        <p:nvSpPr>
          <p:cNvPr id="4" name="Slide Number Placeholder 3"/>
          <p:cNvSpPr>
            <a:spLocks noGrp="1"/>
          </p:cNvSpPr>
          <p:nvPr>
            <p:ph type="sldNum" sz="quarter" idx="5"/>
          </p:nvPr>
        </p:nvSpPr>
        <p:spPr/>
        <p:txBody>
          <a:bodyPr/>
          <a:lstStyle/>
          <a:p>
            <a:fld id="{9287E086-4A99-40B0-8D01-0E44B3AD95F3}" type="slidenum">
              <a:rPr lang="LID4096" smtClean="0"/>
              <a:t>4</a:t>
            </a:fld>
            <a:endParaRPr lang="LID4096"/>
          </a:p>
        </p:txBody>
      </p:sp>
    </p:spTree>
    <p:extLst>
      <p:ext uri="{BB962C8B-B14F-4D97-AF65-F5344CB8AC3E}">
        <p14:creationId xmlns:p14="http://schemas.microsoft.com/office/powerpoint/2010/main" val="2376960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Fundamental vs. Realized</a:t>
            </a:r>
          </a:p>
          <a:p>
            <a:r>
              <a:rPr lang="en-US" dirty="0"/>
              <a:t>Example of Warblers = niche partitioning</a:t>
            </a:r>
          </a:p>
          <a:p>
            <a:endParaRPr lang="LID4096" dirty="0"/>
          </a:p>
        </p:txBody>
      </p:sp>
      <p:sp>
        <p:nvSpPr>
          <p:cNvPr id="4" name="Slide Number Placeholder 3"/>
          <p:cNvSpPr>
            <a:spLocks noGrp="1"/>
          </p:cNvSpPr>
          <p:nvPr>
            <p:ph type="sldNum" sz="quarter" idx="5"/>
          </p:nvPr>
        </p:nvSpPr>
        <p:spPr/>
        <p:txBody>
          <a:bodyPr/>
          <a:lstStyle/>
          <a:p>
            <a:fld id="{9287E086-4A99-40B0-8D01-0E44B3AD95F3}" type="slidenum">
              <a:rPr lang="LID4096" smtClean="0"/>
              <a:t>5</a:t>
            </a:fld>
            <a:endParaRPr lang="LID4096"/>
          </a:p>
        </p:txBody>
      </p:sp>
    </p:spTree>
    <p:extLst>
      <p:ext uri="{BB962C8B-B14F-4D97-AF65-F5344CB8AC3E}">
        <p14:creationId xmlns:p14="http://schemas.microsoft.com/office/powerpoint/2010/main" val="2659134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Species distribution models focus on the ecological niche, more specifically, quantifying the niche of a species. </a:t>
            </a:r>
          </a:p>
          <a:p>
            <a:endParaRPr lang="en-US" dirty="0"/>
          </a:p>
          <a:p>
            <a:r>
              <a:rPr lang="en-US" dirty="0"/>
              <a:t>How do they do this? They look for associations between where species or individuals are found and what the environmental characteristics of those places are.</a:t>
            </a:r>
          </a:p>
          <a:p>
            <a:r>
              <a:rPr lang="en-US" dirty="0"/>
              <a:t>What this means though that SDMs are correlative – species associations with their environment. They are not causative, so we can’t say that a species is present in a place because the temperature is a certain level.</a:t>
            </a:r>
          </a:p>
          <a:p>
            <a:endParaRPr lang="en-US" dirty="0"/>
          </a:p>
          <a:p>
            <a:r>
              <a:rPr lang="en-US" dirty="0"/>
              <a:t>Discussion about whether it’s quantifying the fundamental niche or the realized niche - Fundamental because at core it looks for habitat suitability, realized </a:t>
            </a:r>
            <a:r>
              <a:rPr lang="en-US" dirty="0" err="1"/>
              <a:t>bc</a:t>
            </a:r>
            <a:r>
              <a:rPr lang="en-US" dirty="0"/>
              <a:t> since it’s built with data on actual occurrences or abundances, it likely captures at least part of the realized niche. Draw a distribution with species x environmental characteristic to illustrate that the core part of that distribution represents the species optimal requirement. At the same time we are examining where species actually are in this distribution, so we are looking to understand their realized niche.</a:t>
            </a:r>
          </a:p>
          <a:p>
            <a:endParaRPr lang="en-US" dirty="0"/>
          </a:p>
          <a:p>
            <a:r>
              <a:rPr lang="en-US" dirty="0"/>
              <a:t>Pause for questions about the niche concept and the basic goal of SDMs</a:t>
            </a:r>
          </a:p>
          <a:p>
            <a:endParaRPr lang="en-US" dirty="0"/>
          </a:p>
          <a:p>
            <a:endParaRPr lang="LID4096" dirty="0"/>
          </a:p>
        </p:txBody>
      </p:sp>
      <p:sp>
        <p:nvSpPr>
          <p:cNvPr id="4" name="Slide Number Placeholder 3"/>
          <p:cNvSpPr>
            <a:spLocks noGrp="1"/>
          </p:cNvSpPr>
          <p:nvPr>
            <p:ph type="sldNum" sz="quarter" idx="5"/>
          </p:nvPr>
        </p:nvSpPr>
        <p:spPr/>
        <p:txBody>
          <a:bodyPr/>
          <a:lstStyle/>
          <a:p>
            <a:fld id="{9287E086-4A99-40B0-8D01-0E44B3AD95F3}" type="slidenum">
              <a:rPr lang="LID4096" smtClean="0"/>
              <a:t>6</a:t>
            </a:fld>
            <a:endParaRPr lang="LID4096"/>
          </a:p>
        </p:txBody>
      </p:sp>
    </p:spTree>
    <p:extLst>
      <p:ext uri="{BB962C8B-B14F-4D97-AF65-F5344CB8AC3E}">
        <p14:creationId xmlns:p14="http://schemas.microsoft.com/office/powerpoint/2010/main" val="715772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There are many different types of SDMs, and each of these come with their own specific assumptions and analytical framework.</a:t>
            </a:r>
          </a:p>
          <a:p>
            <a:r>
              <a:rPr lang="en-US" dirty="0"/>
              <a:t>In fact these are only a small subset, and a recent review investigated 33 different types of SDMs to compare their accuracy.</a:t>
            </a:r>
          </a:p>
          <a:p>
            <a:r>
              <a:rPr lang="en-US" dirty="0"/>
              <a:t>Have you had experience with any of these in your classes?</a:t>
            </a:r>
            <a:endParaRPr lang="LID4096" dirty="0"/>
          </a:p>
        </p:txBody>
      </p:sp>
      <p:sp>
        <p:nvSpPr>
          <p:cNvPr id="4" name="Slide Number Placeholder 3"/>
          <p:cNvSpPr>
            <a:spLocks noGrp="1"/>
          </p:cNvSpPr>
          <p:nvPr>
            <p:ph type="sldNum" sz="quarter" idx="5"/>
          </p:nvPr>
        </p:nvSpPr>
        <p:spPr/>
        <p:txBody>
          <a:bodyPr/>
          <a:lstStyle/>
          <a:p>
            <a:fld id="{9287E086-4A99-40B0-8D01-0E44B3AD95F3}" type="slidenum">
              <a:rPr lang="LID4096" smtClean="0"/>
              <a:t>7</a:t>
            </a:fld>
            <a:endParaRPr lang="LID4096"/>
          </a:p>
        </p:txBody>
      </p:sp>
    </p:spTree>
    <p:extLst>
      <p:ext uri="{BB962C8B-B14F-4D97-AF65-F5344CB8AC3E}">
        <p14:creationId xmlns:p14="http://schemas.microsoft.com/office/powerpoint/2010/main" val="4065305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SDMs associate a species occurrence or abundance in an area with the environmental characteristics of that area. What do you think would be some of the limitations of this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reality, however, we know that the realized niche of a species can be influenced by far more than just its associations with the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Individuals do not exist in isolation, so where they occur will be influenced by their relationships with other individuals (ex. Relationship of predator to prey).</a:t>
            </a:r>
          </a:p>
          <a:p>
            <a:endParaRPr lang="LID4096" dirty="0"/>
          </a:p>
        </p:txBody>
      </p:sp>
      <p:sp>
        <p:nvSpPr>
          <p:cNvPr id="4" name="Slide Number Placeholder 3"/>
          <p:cNvSpPr>
            <a:spLocks noGrp="1"/>
          </p:cNvSpPr>
          <p:nvPr>
            <p:ph type="sldNum" sz="quarter" idx="5"/>
          </p:nvPr>
        </p:nvSpPr>
        <p:spPr/>
        <p:txBody>
          <a:bodyPr/>
          <a:lstStyle/>
          <a:p>
            <a:fld id="{9287E086-4A99-40B0-8D01-0E44B3AD95F3}" type="slidenum">
              <a:rPr lang="LID4096" smtClean="0"/>
              <a:t>8</a:t>
            </a:fld>
            <a:endParaRPr lang="LID4096"/>
          </a:p>
        </p:txBody>
      </p:sp>
    </p:spTree>
    <p:extLst>
      <p:ext uri="{BB962C8B-B14F-4D97-AF65-F5344CB8AC3E}">
        <p14:creationId xmlns:p14="http://schemas.microsoft.com/office/powerpoint/2010/main" val="1364675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individual may be able to thrive in a particular place, but whether they can actually get there, so their dispersal ability, has an impact on their realized niche.</a:t>
            </a:r>
          </a:p>
          <a:p>
            <a:endParaRPr lang="LID4096" dirty="0"/>
          </a:p>
        </p:txBody>
      </p:sp>
      <p:sp>
        <p:nvSpPr>
          <p:cNvPr id="4" name="Slide Number Placeholder 3"/>
          <p:cNvSpPr>
            <a:spLocks noGrp="1"/>
          </p:cNvSpPr>
          <p:nvPr>
            <p:ph type="sldNum" sz="quarter" idx="5"/>
          </p:nvPr>
        </p:nvSpPr>
        <p:spPr/>
        <p:txBody>
          <a:bodyPr/>
          <a:lstStyle/>
          <a:p>
            <a:fld id="{9287E086-4A99-40B0-8D01-0E44B3AD95F3}" type="slidenum">
              <a:rPr lang="LID4096" smtClean="0"/>
              <a:t>9</a:t>
            </a:fld>
            <a:endParaRPr lang="LID4096"/>
          </a:p>
        </p:txBody>
      </p:sp>
    </p:spTree>
    <p:extLst>
      <p:ext uri="{BB962C8B-B14F-4D97-AF65-F5344CB8AC3E}">
        <p14:creationId xmlns:p14="http://schemas.microsoft.com/office/powerpoint/2010/main" val="3009816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Species have a unique set of traits that influence their responses to the environment. For example beak size and shape will determine the types of seeds birds can 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the same time, these traits have evolved over time and are continuing to evolve, making a species phylogeny important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Additionally, phylogenetically related species can be expected to be similar in terms of both traits and occurrence patterns. So if we only had data for C. </a:t>
            </a:r>
            <a:r>
              <a:rPr lang="en-US" dirty="0" err="1"/>
              <a:t>parvulus</a:t>
            </a:r>
            <a:r>
              <a:rPr lang="en-US" dirty="0"/>
              <a:t>, but we needed to know about the distribution of C. pauper, we could use the distribution of </a:t>
            </a:r>
            <a:r>
              <a:rPr lang="en-US" dirty="0" err="1"/>
              <a:t>parvulus</a:t>
            </a:r>
            <a:r>
              <a:rPr lang="en-US" dirty="0"/>
              <a:t> to make some inferences about pauper.</a:t>
            </a:r>
            <a:endParaRPr lang="LID4096" dirty="0"/>
          </a:p>
        </p:txBody>
      </p:sp>
      <p:sp>
        <p:nvSpPr>
          <p:cNvPr id="4" name="Slide Number Placeholder 3"/>
          <p:cNvSpPr>
            <a:spLocks noGrp="1"/>
          </p:cNvSpPr>
          <p:nvPr>
            <p:ph type="sldNum" sz="quarter" idx="5"/>
          </p:nvPr>
        </p:nvSpPr>
        <p:spPr/>
        <p:txBody>
          <a:bodyPr/>
          <a:lstStyle/>
          <a:p>
            <a:fld id="{9287E086-4A99-40B0-8D01-0E44B3AD95F3}" type="slidenum">
              <a:rPr lang="LID4096" smtClean="0"/>
              <a:t>10</a:t>
            </a:fld>
            <a:endParaRPr lang="LID4096"/>
          </a:p>
        </p:txBody>
      </p:sp>
    </p:spTree>
    <p:extLst>
      <p:ext uri="{BB962C8B-B14F-4D97-AF65-F5344CB8AC3E}">
        <p14:creationId xmlns:p14="http://schemas.microsoft.com/office/powerpoint/2010/main" val="1079934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3F03FC-756C-8D4F-AF67-2F61F87372BB}"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6E526-649E-2443-8CFF-E711EB09F894}" type="slidenum">
              <a:rPr lang="en-US" smtClean="0"/>
              <a:t>‹#›</a:t>
            </a:fld>
            <a:endParaRPr lang="en-US"/>
          </a:p>
        </p:txBody>
      </p:sp>
    </p:spTree>
    <p:extLst>
      <p:ext uri="{BB962C8B-B14F-4D97-AF65-F5344CB8AC3E}">
        <p14:creationId xmlns:p14="http://schemas.microsoft.com/office/powerpoint/2010/main" val="3394666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3F03FC-756C-8D4F-AF67-2F61F87372BB}"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6E526-649E-2443-8CFF-E711EB09F894}" type="slidenum">
              <a:rPr lang="en-US" smtClean="0"/>
              <a:t>‹#›</a:t>
            </a:fld>
            <a:endParaRPr lang="en-US"/>
          </a:p>
        </p:txBody>
      </p:sp>
    </p:spTree>
    <p:extLst>
      <p:ext uri="{BB962C8B-B14F-4D97-AF65-F5344CB8AC3E}">
        <p14:creationId xmlns:p14="http://schemas.microsoft.com/office/powerpoint/2010/main" val="811074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3F03FC-756C-8D4F-AF67-2F61F87372BB}"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6E526-649E-2443-8CFF-E711EB09F894}" type="slidenum">
              <a:rPr lang="en-US" smtClean="0"/>
              <a:t>‹#›</a:t>
            </a:fld>
            <a:endParaRPr lang="en-US"/>
          </a:p>
        </p:txBody>
      </p:sp>
    </p:spTree>
    <p:extLst>
      <p:ext uri="{BB962C8B-B14F-4D97-AF65-F5344CB8AC3E}">
        <p14:creationId xmlns:p14="http://schemas.microsoft.com/office/powerpoint/2010/main" val="860689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3F03FC-756C-8D4F-AF67-2F61F87372BB}"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6E526-649E-2443-8CFF-E711EB09F894}" type="slidenum">
              <a:rPr lang="en-US" smtClean="0"/>
              <a:t>‹#›</a:t>
            </a:fld>
            <a:endParaRPr lang="en-US"/>
          </a:p>
        </p:txBody>
      </p:sp>
    </p:spTree>
    <p:extLst>
      <p:ext uri="{BB962C8B-B14F-4D97-AF65-F5344CB8AC3E}">
        <p14:creationId xmlns:p14="http://schemas.microsoft.com/office/powerpoint/2010/main" val="3570576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C3F03FC-756C-8D4F-AF67-2F61F87372BB}" type="datetimeFigureOut">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36E526-649E-2443-8CFF-E711EB09F894}" type="slidenum">
              <a:rPr lang="en-US" smtClean="0"/>
              <a:t>‹#›</a:t>
            </a:fld>
            <a:endParaRPr lang="en-US"/>
          </a:p>
        </p:txBody>
      </p:sp>
    </p:spTree>
    <p:extLst>
      <p:ext uri="{BB962C8B-B14F-4D97-AF65-F5344CB8AC3E}">
        <p14:creationId xmlns:p14="http://schemas.microsoft.com/office/powerpoint/2010/main" val="2028596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3F03FC-756C-8D4F-AF67-2F61F87372BB}" type="datetimeFigureOut">
              <a:rPr lang="en-US" smtClean="0"/>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36E526-649E-2443-8CFF-E711EB09F894}" type="slidenum">
              <a:rPr lang="en-US" smtClean="0"/>
              <a:t>‹#›</a:t>
            </a:fld>
            <a:endParaRPr lang="en-US"/>
          </a:p>
        </p:txBody>
      </p:sp>
    </p:spTree>
    <p:extLst>
      <p:ext uri="{BB962C8B-B14F-4D97-AF65-F5344CB8AC3E}">
        <p14:creationId xmlns:p14="http://schemas.microsoft.com/office/powerpoint/2010/main" val="872014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3F03FC-756C-8D4F-AF67-2F61F87372BB}" type="datetimeFigureOut">
              <a:rPr lang="en-US" smtClean="0"/>
              <a:t>5/7/2023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36E526-649E-2443-8CFF-E711EB09F894}" type="slidenum">
              <a:rPr lang="en-US" smtClean="0"/>
              <a:t>‹#›</a:t>
            </a:fld>
            <a:endParaRPr lang="en-US"/>
          </a:p>
        </p:txBody>
      </p:sp>
    </p:spTree>
    <p:extLst>
      <p:ext uri="{BB962C8B-B14F-4D97-AF65-F5344CB8AC3E}">
        <p14:creationId xmlns:p14="http://schemas.microsoft.com/office/powerpoint/2010/main" val="1382728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3F03FC-756C-8D4F-AF67-2F61F87372BB}" type="datetimeFigureOut">
              <a:rPr lang="en-US" smtClean="0"/>
              <a:t>5/7/2023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36E526-649E-2443-8CFF-E711EB09F894}" type="slidenum">
              <a:rPr lang="en-US" smtClean="0"/>
              <a:t>‹#›</a:t>
            </a:fld>
            <a:endParaRPr lang="en-US"/>
          </a:p>
        </p:txBody>
      </p:sp>
    </p:spTree>
    <p:extLst>
      <p:ext uri="{BB962C8B-B14F-4D97-AF65-F5344CB8AC3E}">
        <p14:creationId xmlns:p14="http://schemas.microsoft.com/office/powerpoint/2010/main" val="3304840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3F03FC-756C-8D4F-AF67-2F61F87372BB}" type="datetimeFigureOut">
              <a:rPr lang="en-US" smtClean="0"/>
              <a:t>5/7/2023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36E526-649E-2443-8CFF-E711EB09F894}" type="slidenum">
              <a:rPr lang="en-US" smtClean="0"/>
              <a:t>‹#›</a:t>
            </a:fld>
            <a:endParaRPr lang="en-US"/>
          </a:p>
        </p:txBody>
      </p:sp>
    </p:spTree>
    <p:extLst>
      <p:ext uri="{BB962C8B-B14F-4D97-AF65-F5344CB8AC3E}">
        <p14:creationId xmlns:p14="http://schemas.microsoft.com/office/powerpoint/2010/main" val="810847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3F03FC-756C-8D4F-AF67-2F61F87372BB}" type="datetimeFigureOut">
              <a:rPr lang="en-US" smtClean="0"/>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36E526-649E-2443-8CFF-E711EB09F894}" type="slidenum">
              <a:rPr lang="en-US" smtClean="0"/>
              <a:t>‹#›</a:t>
            </a:fld>
            <a:endParaRPr lang="en-US"/>
          </a:p>
        </p:txBody>
      </p:sp>
    </p:spTree>
    <p:extLst>
      <p:ext uri="{BB962C8B-B14F-4D97-AF65-F5344CB8AC3E}">
        <p14:creationId xmlns:p14="http://schemas.microsoft.com/office/powerpoint/2010/main" val="4194740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3F03FC-756C-8D4F-AF67-2F61F87372BB}" type="datetimeFigureOut">
              <a:rPr lang="en-US" smtClean="0"/>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36E526-649E-2443-8CFF-E711EB09F894}" type="slidenum">
              <a:rPr lang="en-US" smtClean="0"/>
              <a:t>‹#›</a:t>
            </a:fld>
            <a:endParaRPr lang="en-US"/>
          </a:p>
        </p:txBody>
      </p:sp>
    </p:spTree>
    <p:extLst>
      <p:ext uri="{BB962C8B-B14F-4D97-AF65-F5344CB8AC3E}">
        <p14:creationId xmlns:p14="http://schemas.microsoft.com/office/powerpoint/2010/main" val="2422270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3F03FC-756C-8D4F-AF67-2F61F87372BB}" type="datetimeFigureOut">
              <a:rPr lang="en-US" smtClean="0"/>
              <a:t>5/7/2023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36E526-649E-2443-8CFF-E711EB09F894}" type="slidenum">
              <a:rPr lang="en-US" smtClean="0"/>
              <a:t>‹#›</a:t>
            </a:fld>
            <a:endParaRPr lang="en-US"/>
          </a:p>
        </p:txBody>
      </p:sp>
    </p:spTree>
    <p:extLst>
      <p:ext uri="{BB962C8B-B14F-4D97-AF65-F5344CB8AC3E}">
        <p14:creationId xmlns:p14="http://schemas.microsoft.com/office/powerpoint/2010/main" val="18122766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microsoft.com/office/2007/relationships/hdphoto" Target="../media/hdphoto1.wdp"/><Relationship Id="rId4" Type="http://schemas.openxmlformats.org/officeDocument/2006/relationships/image" Target="../media/image3.jpeg"/><Relationship Id="rId9"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cology and community">
            <a:extLst>
              <a:ext uri="{FF2B5EF4-FFF2-40B4-BE49-F238E27FC236}">
                <a16:creationId xmlns:a16="http://schemas.microsoft.com/office/drawing/2014/main" id="{0BBED7B3-7479-C446-9C5C-CB46A1138C27}"/>
              </a:ext>
            </a:extLst>
          </p:cNvPr>
          <p:cNvPicPr>
            <a:picLocks noChangeAspect="1" noChangeArrowheads="1"/>
          </p:cNvPicPr>
          <p:nvPr/>
        </p:nvPicPr>
        <p:blipFill rotWithShape="1">
          <a:blip r:embed="rId2">
            <a:alphaModFix amt="70000"/>
            <a:extLst>
              <a:ext uri="{28A0092B-C50C-407E-A947-70E740481C1C}">
                <a14:useLocalDpi xmlns:a14="http://schemas.microsoft.com/office/drawing/2010/main" val="0"/>
              </a:ext>
            </a:extLst>
          </a:blip>
          <a:srcRect l="21879" r="3769"/>
          <a:stretch/>
        </p:blipFill>
        <p:spPr bwMode="auto">
          <a:xfrm>
            <a:off x="0" y="0"/>
            <a:ext cx="9144000" cy="69063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3C92D90-D730-4790-A316-177951D88430}"/>
              </a:ext>
            </a:extLst>
          </p:cNvPr>
          <p:cNvSpPr txBox="1"/>
          <p:nvPr/>
        </p:nvSpPr>
        <p:spPr>
          <a:xfrm>
            <a:off x="804042" y="1771280"/>
            <a:ext cx="7338848" cy="1754326"/>
          </a:xfrm>
          <a:prstGeom prst="rect">
            <a:avLst/>
          </a:prstGeom>
          <a:noFill/>
        </p:spPr>
        <p:txBody>
          <a:bodyPr wrap="square" rtlCol="0">
            <a:spAutoFit/>
          </a:bodyPr>
          <a:lstStyle/>
          <a:p>
            <a:pPr algn="ctr"/>
            <a:r>
              <a:rPr lang="en-US" sz="3600" b="1" dirty="0"/>
              <a:t>Joint Species Distribution Models and Drivers of Biodiversity Change</a:t>
            </a:r>
          </a:p>
          <a:p>
            <a:pPr algn="ctr"/>
            <a:endParaRPr lang="LID4096" sz="3600" b="1" dirty="0"/>
          </a:p>
        </p:txBody>
      </p:sp>
      <p:sp>
        <p:nvSpPr>
          <p:cNvPr id="5" name="TextBox 4">
            <a:extLst>
              <a:ext uri="{FF2B5EF4-FFF2-40B4-BE49-F238E27FC236}">
                <a16:creationId xmlns:a16="http://schemas.microsoft.com/office/drawing/2014/main" id="{D5EDB061-47FA-425B-919F-028A4CAD0223}"/>
              </a:ext>
            </a:extLst>
          </p:cNvPr>
          <p:cNvSpPr txBox="1"/>
          <p:nvPr/>
        </p:nvSpPr>
        <p:spPr>
          <a:xfrm>
            <a:off x="1920605" y="4160298"/>
            <a:ext cx="5302798" cy="1708160"/>
          </a:xfrm>
          <a:prstGeom prst="rect">
            <a:avLst/>
          </a:prstGeom>
          <a:noFill/>
        </p:spPr>
        <p:txBody>
          <a:bodyPr wrap="none" rtlCol="0">
            <a:spAutoFit/>
          </a:bodyPr>
          <a:lstStyle/>
          <a:p>
            <a:pPr algn="ctr"/>
            <a:r>
              <a:rPr lang="en-US" sz="2100" b="1" dirty="0"/>
              <a:t>MLU Block Course</a:t>
            </a:r>
          </a:p>
          <a:p>
            <a:pPr algn="ctr"/>
            <a:r>
              <a:rPr lang="en-US" sz="2100" b="1" dirty="0"/>
              <a:t>Introduction to Biodiversity Informatics Part II</a:t>
            </a:r>
          </a:p>
          <a:p>
            <a:pPr algn="ctr"/>
            <a:r>
              <a:rPr lang="en-US" sz="2100" b="1" dirty="0"/>
              <a:t>May 8, 2023</a:t>
            </a:r>
          </a:p>
          <a:p>
            <a:pPr algn="ctr"/>
            <a:endParaRPr lang="en-US" sz="2100" b="1" dirty="0"/>
          </a:p>
          <a:p>
            <a:pPr algn="ctr"/>
            <a:r>
              <a:rPr lang="en-US" sz="2100" b="1" dirty="0"/>
              <a:t>Dr. Kimberly Thompson</a:t>
            </a:r>
          </a:p>
        </p:txBody>
      </p:sp>
    </p:spTree>
    <p:extLst>
      <p:ext uri="{BB962C8B-B14F-4D97-AF65-F5344CB8AC3E}">
        <p14:creationId xmlns:p14="http://schemas.microsoft.com/office/powerpoint/2010/main" val="1597475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B12DE9-4948-4C8A-B906-9E55CED27C83}"/>
              </a:ext>
            </a:extLst>
          </p:cNvPr>
          <p:cNvSpPr txBox="1"/>
          <p:nvPr/>
        </p:nvSpPr>
        <p:spPr>
          <a:xfrm>
            <a:off x="620110" y="1208690"/>
            <a:ext cx="7903780" cy="1384995"/>
          </a:xfrm>
          <a:prstGeom prst="rect">
            <a:avLst/>
          </a:prstGeom>
          <a:noFill/>
        </p:spPr>
        <p:txBody>
          <a:bodyPr wrap="square" rtlCol="0">
            <a:spAutoFit/>
          </a:bodyPr>
          <a:lstStyle/>
          <a:p>
            <a:r>
              <a:rPr lang="en-US" sz="2800" dirty="0"/>
              <a:t>The realized niche of an individual (and more broadly a species) can be influenced by far more than just its associations with the environment.</a:t>
            </a:r>
            <a:endParaRPr lang="LID4096" sz="2800" dirty="0"/>
          </a:p>
        </p:txBody>
      </p:sp>
      <p:pic>
        <p:nvPicPr>
          <p:cNvPr id="4" name="Picture 3">
            <a:extLst>
              <a:ext uri="{FF2B5EF4-FFF2-40B4-BE49-F238E27FC236}">
                <a16:creationId xmlns:a16="http://schemas.microsoft.com/office/drawing/2014/main" id="{84A4FD05-DD3D-42E8-B732-8337356A990F}"/>
              </a:ext>
            </a:extLst>
          </p:cNvPr>
          <p:cNvPicPr>
            <a:picLocks noChangeAspect="1"/>
          </p:cNvPicPr>
          <p:nvPr/>
        </p:nvPicPr>
        <p:blipFill>
          <a:blip r:embed="rId3"/>
          <a:stretch>
            <a:fillRect/>
          </a:stretch>
        </p:blipFill>
        <p:spPr>
          <a:xfrm>
            <a:off x="4393326" y="2572664"/>
            <a:ext cx="4225159" cy="4225159"/>
          </a:xfrm>
          <a:prstGeom prst="rect">
            <a:avLst/>
          </a:prstGeom>
        </p:spPr>
      </p:pic>
      <p:sp>
        <p:nvSpPr>
          <p:cNvPr id="5" name="TextBox 4">
            <a:extLst>
              <a:ext uri="{FF2B5EF4-FFF2-40B4-BE49-F238E27FC236}">
                <a16:creationId xmlns:a16="http://schemas.microsoft.com/office/drawing/2014/main" id="{9830A836-9D0D-4BB1-B24F-AC070572DE76}"/>
              </a:ext>
            </a:extLst>
          </p:cNvPr>
          <p:cNvSpPr txBox="1"/>
          <p:nvPr/>
        </p:nvSpPr>
        <p:spPr>
          <a:xfrm>
            <a:off x="1486459" y="3741096"/>
            <a:ext cx="1673600" cy="954107"/>
          </a:xfrm>
          <a:prstGeom prst="rect">
            <a:avLst/>
          </a:prstGeom>
          <a:noFill/>
        </p:spPr>
        <p:txBody>
          <a:bodyPr wrap="none" rtlCol="0">
            <a:spAutoFit/>
          </a:bodyPr>
          <a:lstStyle/>
          <a:p>
            <a:pPr algn="ctr"/>
            <a:r>
              <a:rPr lang="en-US" sz="2800" dirty="0"/>
              <a:t>Traits</a:t>
            </a:r>
          </a:p>
          <a:p>
            <a:pPr algn="ctr"/>
            <a:r>
              <a:rPr lang="en-US" sz="2800" dirty="0"/>
              <a:t>Phylogeny</a:t>
            </a:r>
            <a:endParaRPr lang="LID4096" sz="2800" dirty="0"/>
          </a:p>
        </p:txBody>
      </p:sp>
      <p:sp>
        <p:nvSpPr>
          <p:cNvPr id="6" name="TextBox 5">
            <a:extLst>
              <a:ext uri="{FF2B5EF4-FFF2-40B4-BE49-F238E27FC236}">
                <a16:creationId xmlns:a16="http://schemas.microsoft.com/office/drawing/2014/main" id="{7F3F0690-02ED-4C2C-AB3D-CB8B0D9DA22B}"/>
              </a:ext>
            </a:extLst>
          </p:cNvPr>
          <p:cNvSpPr txBox="1"/>
          <p:nvPr/>
        </p:nvSpPr>
        <p:spPr>
          <a:xfrm>
            <a:off x="2165091" y="189582"/>
            <a:ext cx="4813818" cy="523220"/>
          </a:xfrm>
          <a:prstGeom prst="rect">
            <a:avLst/>
          </a:prstGeom>
          <a:noFill/>
        </p:spPr>
        <p:txBody>
          <a:bodyPr wrap="none" rtlCol="0">
            <a:spAutoFit/>
          </a:bodyPr>
          <a:lstStyle/>
          <a:p>
            <a:r>
              <a:rPr lang="en-US" sz="2800" b="1" dirty="0"/>
              <a:t>Limitations of traditional SDMs</a:t>
            </a:r>
            <a:endParaRPr lang="LID4096" sz="2800" b="1" dirty="0"/>
          </a:p>
        </p:txBody>
      </p:sp>
      <p:sp>
        <p:nvSpPr>
          <p:cNvPr id="7" name="Rectangle 6">
            <a:extLst>
              <a:ext uri="{FF2B5EF4-FFF2-40B4-BE49-F238E27FC236}">
                <a16:creationId xmlns:a16="http://schemas.microsoft.com/office/drawing/2014/main" id="{152AC205-8CAF-4275-ADF0-36572C6D0613}"/>
              </a:ext>
            </a:extLst>
          </p:cNvPr>
          <p:cNvSpPr/>
          <p:nvPr/>
        </p:nvSpPr>
        <p:spPr>
          <a:xfrm>
            <a:off x="7199585" y="4393324"/>
            <a:ext cx="1460940" cy="30187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Rectangle 7">
            <a:extLst>
              <a:ext uri="{FF2B5EF4-FFF2-40B4-BE49-F238E27FC236}">
                <a16:creationId xmlns:a16="http://schemas.microsoft.com/office/drawing/2014/main" id="{E78FB047-F884-4C7A-8C3A-FFDAAF250D38}"/>
              </a:ext>
            </a:extLst>
          </p:cNvPr>
          <p:cNvSpPr/>
          <p:nvPr/>
        </p:nvSpPr>
        <p:spPr>
          <a:xfrm>
            <a:off x="7199585" y="5092262"/>
            <a:ext cx="1460940" cy="30187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84437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4845C43-ACA8-4194-A2C4-C4AA5291C462}"/>
              </a:ext>
            </a:extLst>
          </p:cNvPr>
          <p:cNvGrpSpPr/>
          <p:nvPr/>
        </p:nvGrpSpPr>
        <p:grpSpPr>
          <a:xfrm>
            <a:off x="0" y="1224791"/>
            <a:ext cx="9144000" cy="3394708"/>
            <a:chOff x="0" y="1402922"/>
            <a:chExt cx="9144000" cy="3394708"/>
          </a:xfrm>
        </p:grpSpPr>
        <p:pic>
          <p:nvPicPr>
            <p:cNvPr id="2" name="Picture 1">
              <a:extLst>
                <a:ext uri="{FF2B5EF4-FFF2-40B4-BE49-F238E27FC236}">
                  <a16:creationId xmlns:a16="http://schemas.microsoft.com/office/drawing/2014/main" id="{82ADD076-7FFC-459D-9FF1-AE6BE88F4D90}"/>
                </a:ext>
              </a:extLst>
            </p:cNvPr>
            <p:cNvPicPr>
              <a:picLocks noChangeAspect="1"/>
            </p:cNvPicPr>
            <p:nvPr/>
          </p:nvPicPr>
          <p:blipFill rotWithShape="1">
            <a:blip r:embed="rId3"/>
            <a:srcRect b="23816"/>
            <a:stretch/>
          </p:blipFill>
          <p:spPr>
            <a:xfrm>
              <a:off x="0" y="1402922"/>
              <a:ext cx="9144000" cy="3394708"/>
            </a:xfrm>
            <a:prstGeom prst="rect">
              <a:avLst/>
            </a:prstGeom>
          </p:spPr>
        </p:pic>
        <p:sp>
          <p:nvSpPr>
            <p:cNvPr id="3" name="Rectangle 2">
              <a:extLst>
                <a:ext uri="{FF2B5EF4-FFF2-40B4-BE49-F238E27FC236}">
                  <a16:creationId xmlns:a16="http://schemas.microsoft.com/office/drawing/2014/main" id="{3E16FBD3-99E3-40C8-90DF-427707BB9AF9}"/>
                </a:ext>
              </a:extLst>
            </p:cNvPr>
            <p:cNvSpPr/>
            <p:nvPr/>
          </p:nvSpPr>
          <p:spPr>
            <a:xfrm>
              <a:off x="8170223" y="4619501"/>
              <a:ext cx="973777" cy="178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 name="Rectangle 3">
              <a:extLst>
                <a:ext uri="{FF2B5EF4-FFF2-40B4-BE49-F238E27FC236}">
                  <a16:creationId xmlns:a16="http://schemas.microsoft.com/office/drawing/2014/main" id="{49CD667B-A668-4032-8ED3-7E7A0A4C4CFF}"/>
                </a:ext>
              </a:extLst>
            </p:cNvPr>
            <p:cNvSpPr/>
            <p:nvPr/>
          </p:nvSpPr>
          <p:spPr>
            <a:xfrm>
              <a:off x="5995060" y="4617526"/>
              <a:ext cx="973777" cy="178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Rectangle 4">
              <a:extLst>
                <a:ext uri="{FF2B5EF4-FFF2-40B4-BE49-F238E27FC236}">
                  <a16:creationId xmlns:a16="http://schemas.microsoft.com/office/drawing/2014/main" id="{DE051A1C-A529-4F3E-92F0-A03320BB4285}"/>
                </a:ext>
              </a:extLst>
            </p:cNvPr>
            <p:cNvSpPr/>
            <p:nvPr/>
          </p:nvSpPr>
          <p:spPr>
            <a:xfrm>
              <a:off x="0" y="4619501"/>
              <a:ext cx="973777" cy="178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cxnSp>
        <p:nvCxnSpPr>
          <p:cNvPr id="8" name="Straight Arrow Connector 7">
            <a:extLst>
              <a:ext uri="{FF2B5EF4-FFF2-40B4-BE49-F238E27FC236}">
                <a16:creationId xmlns:a16="http://schemas.microsoft.com/office/drawing/2014/main" id="{CB0D5794-8F86-4969-98C5-F1A3D6AD92DC}"/>
              </a:ext>
            </a:extLst>
          </p:cNvPr>
          <p:cNvCxnSpPr>
            <a:cxnSpLocks/>
          </p:cNvCxnSpPr>
          <p:nvPr/>
        </p:nvCxnSpPr>
        <p:spPr>
          <a:xfrm flipV="1">
            <a:off x="5700156" y="3429000"/>
            <a:ext cx="0" cy="1546761"/>
          </a:xfrm>
          <a:prstGeom prst="straightConnector1">
            <a:avLst/>
          </a:prstGeom>
          <a:ln w="38100">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4EB7095-29CC-47D7-B93B-FD50C25ACFC5}"/>
              </a:ext>
            </a:extLst>
          </p:cNvPr>
          <p:cNvSpPr txBox="1"/>
          <p:nvPr/>
        </p:nvSpPr>
        <p:spPr>
          <a:xfrm>
            <a:off x="5010472" y="5023262"/>
            <a:ext cx="1248675" cy="1015663"/>
          </a:xfrm>
          <a:prstGeom prst="rect">
            <a:avLst/>
          </a:prstGeom>
          <a:noFill/>
        </p:spPr>
        <p:txBody>
          <a:bodyPr wrap="none" rtlCol="0">
            <a:spAutoFit/>
          </a:bodyPr>
          <a:lstStyle/>
          <a:p>
            <a:pPr algn="ctr"/>
            <a:r>
              <a:rPr lang="en-US" sz="2000" dirty="0"/>
              <a:t>Dispersal</a:t>
            </a:r>
          </a:p>
          <a:p>
            <a:pPr algn="ctr"/>
            <a:r>
              <a:rPr lang="en-US" sz="2000" dirty="0"/>
              <a:t>Traits</a:t>
            </a:r>
          </a:p>
          <a:p>
            <a:pPr algn="ctr"/>
            <a:r>
              <a:rPr lang="en-US" sz="2000" dirty="0"/>
              <a:t>Phylogeny</a:t>
            </a:r>
          </a:p>
        </p:txBody>
      </p:sp>
      <p:sp>
        <p:nvSpPr>
          <p:cNvPr id="11" name="TextBox 10">
            <a:extLst>
              <a:ext uri="{FF2B5EF4-FFF2-40B4-BE49-F238E27FC236}">
                <a16:creationId xmlns:a16="http://schemas.microsoft.com/office/drawing/2014/main" id="{AA58F5F4-E84D-4A80-8DA2-86332C10A53B}"/>
              </a:ext>
            </a:extLst>
          </p:cNvPr>
          <p:cNvSpPr txBox="1"/>
          <p:nvPr/>
        </p:nvSpPr>
        <p:spPr>
          <a:xfrm>
            <a:off x="1552135" y="142054"/>
            <a:ext cx="6414577" cy="523220"/>
          </a:xfrm>
          <a:prstGeom prst="rect">
            <a:avLst/>
          </a:prstGeom>
          <a:noFill/>
        </p:spPr>
        <p:txBody>
          <a:bodyPr wrap="none" rtlCol="0">
            <a:spAutoFit/>
          </a:bodyPr>
          <a:lstStyle/>
          <a:p>
            <a:r>
              <a:rPr lang="en-US" sz="2800" b="1" dirty="0"/>
              <a:t>Joint Species Distribution Models (JSDMs)</a:t>
            </a:r>
            <a:endParaRPr lang="LID4096" sz="2800" b="1" dirty="0"/>
          </a:p>
        </p:txBody>
      </p:sp>
    </p:spTree>
    <p:extLst>
      <p:ext uri="{BB962C8B-B14F-4D97-AF65-F5344CB8AC3E}">
        <p14:creationId xmlns:p14="http://schemas.microsoft.com/office/powerpoint/2010/main" val="63024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082F8A-3819-4591-A908-419288B8B608}"/>
              </a:ext>
            </a:extLst>
          </p:cNvPr>
          <p:cNvSpPr/>
          <p:nvPr/>
        </p:nvSpPr>
        <p:spPr>
          <a:xfrm>
            <a:off x="0" y="1536764"/>
            <a:ext cx="4204138" cy="38655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26" name="Group 25">
            <a:extLst>
              <a:ext uri="{FF2B5EF4-FFF2-40B4-BE49-F238E27FC236}">
                <a16:creationId xmlns:a16="http://schemas.microsoft.com/office/drawing/2014/main" id="{3FE08E7C-CD44-415F-899C-B206FEF8E10C}"/>
              </a:ext>
            </a:extLst>
          </p:cNvPr>
          <p:cNvGrpSpPr/>
          <p:nvPr/>
        </p:nvGrpSpPr>
        <p:grpSpPr>
          <a:xfrm>
            <a:off x="92019" y="1630835"/>
            <a:ext cx="3998856" cy="3660191"/>
            <a:chOff x="303448" y="701839"/>
            <a:chExt cx="5792552" cy="5034308"/>
          </a:xfrm>
        </p:grpSpPr>
        <p:grpSp>
          <p:nvGrpSpPr>
            <p:cNvPr id="20" name="Group 19">
              <a:extLst>
                <a:ext uri="{FF2B5EF4-FFF2-40B4-BE49-F238E27FC236}">
                  <a16:creationId xmlns:a16="http://schemas.microsoft.com/office/drawing/2014/main" id="{ECA0A2CC-EAD7-45E3-975A-CD8A209F600F}"/>
                </a:ext>
              </a:extLst>
            </p:cNvPr>
            <p:cNvGrpSpPr/>
            <p:nvPr/>
          </p:nvGrpSpPr>
          <p:grpSpPr>
            <a:xfrm>
              <a:off x="303448" y="701839"/>
              <a:ext cx="5792552" cy="4997211"/>
              <a:chOff x="1399490" y="850609"/>
              <a:chExt cx="4444219" cy="3334242"/>
            </a:xfrm>
          </p:grpSpPr>
          <p:pic>
            <p:nvPicPr>
              <p:cNvPr id="2" name="Picture 1">
                <a:extLst>
                  <a:ext uri="{FF2B5EF4-FFF2-40B4-BE49-F238E27FC236}">
                    <a16:creationId xmlns:a16="http://schemas.microsoft.com/office/drawing/2014/main" id="{D96C170A-D56E-4C33-8044-6F01198ACC4C}"/>
                  </a:ext>
                </a:extLst>
              </p:cNvPr>
              <p:cNvPicPr>
                <a:picLocks noChangeAspect="1"/>
              </p:cNvPicPr>
              <p:nvPr/>
            </p:nvPicPr>
            <p:blipFill rotWithShape="1">
              <a:blip r:embed="rId3"/>
              <a:srcRect t="10912" r="29541" b="35123"/>
              <a:stretch/>
            </p:blipFill>
            <p:spPr>
              <a:xfrm>
                <a:off x="2300177" y="1080143"/>
                <a:ext cx="3543532" cy="3104708"/>
              </a:xfrm>
              <a:prstGeom prst="rect">
                <a:avLst/>
              </a:prstGeom>
            </p:spPr>
          </p:pic>
          <p:grpSp>
            <p:nvGrpSpPr>
              <p:cNvPr id="19" name="Group 18">
                <a:extLst>
                  <a:ext uri="{FF2B5EF4-FFF2-40B4-BE49-F238E27FC236}">
                    <a16:creationId xmlns:a16="http://schemas.microsoft.com/office/drawing/2014/main" id="{70BD9CE5-F6B1-4E0F-8C17-1492E5BDEDF3}"/>
                  </a:ext>
                </a:extLst>
              </p:cNvPr>
              <p:cNvGrpSpPr/>
              <p:nvPr/>
            </p:nvGrpSpPr>
            <p:grpSpPr>
              <a:xfrm>
                <a:off x="1399490" y="850609"/>
                <a:ext cx="1335272" cy="2740500"/>
                <a:chOff x="1399490" y="850609"/>
                <a:chExt cx="1335272" cy="2740500"/>
              </a:xfrm>
            </p:grpSpPr>
            <p:pic>
              <p:nvPicPr>
                <p:cNvPr id="5" name="Picture 4">
                  <a:extLst>
                    <a:ext uri="{FF2B5EF4-FFF2-40B4-BE49-F238E27FC236}">
                      <a16:creationId xmlns:a16="http://schemas.microsoft.com/office/drawing/2014/main" id="{58A272DD-A375-43F3-82B9-87F6E256E1C5}"/>
                    </a:ext>
                  </a:extLst>
                </p:cNvPr>
                <p:cNvPicPr>
                  <a:picLocks noChangeAspect="1"/>
                </p:cNvPicPr>
                <p:nvPr/>
              </p:nvPicPr>
              <p:blipFill rotWithShape="1">
                <a:blip r:embed="rId4"/>
                <a:srcRect t="67744" r="46306" b="11897"/>
                <a:stretch/>
              </p:blipFill>
              <p:spPr>
                <a:xfrm>
                  <a:off x="1399490" y="2368961"/>
                  <a:ext cx="1335272" cy="546129"/>
                </a:xfrm>
                <a:prstGeom prst="rect">
                  <a:avLst/>
                </a:prstGeom>
              </p:spPr>
            </p:pic>
            <p:grpSp>
              <p:nvGrpSpPr>
                <p:cNvPr id="8" name="Group 7">
                  <a:extLst>
                    <a:ext uri="{FF2B5EF4-FFF2-40B4-BE49-F238E27FC236}">
                      <a16:creationId xmlns:a16="http://schemas.microsoft.com/office/drawing/2014/main" id="{24824ADB-C57F-485E-BA4A-93750BB3349A}"/>
                    </a:ext>
                  </a:extLst>
                </p:cNvPr>
                <p:cNvGrpSpPr/>
                <p:nvPr/>
              </p:nvGrpSpPr>
              <p:grpSpPr>
                <a:xfrm>
                  <a:off x="1648047" y="2986392"/>
                  <a:ext cx="1086715" cy="604717"/>
                  <a:chOff x="1361846" y="4657060"/>
                  <a:chExt cx="1876661" cy="1301550"/>
                </a:xfrm>
              </p:grpSpPr>
              <p:pic>
                <p:nvPicPr>
                  <p:cNvPr id="6" name="Picture 5">
                    <a:extLst>
                      <a:ext uri="{FF2B5EF4-FFF2-40B4-BE49-F238E27FC236}">
                        <a16:creationId xmlns:a16="http://schemas.microsoft.com/office/drawing/2014/main" id="{356B95C8-369B-488F-A281-424EDD57AFB3}"/>
                      </a:ext>
                    </a:extLst>
                  </p:cNvPr>
                  <p:cNvPicPr>
                    <a:picLocks noChangeAspect="1"/>
                  </p:cNvPicPr>
                  <p:nvPr/>
                </p:nvPicPr>
                <p:blipFill rotWithShape="1">
                  <a:blip r:embed="rId4"/>
                  <a:srcRect l="52146" t="61163" b="8070"/>
                  <a:stretch/>
                </p:blipFill>
                <p:spPr>
                  <a:xfrm>
                    <a:off x="1361846" y="4657060"/>
                    <a:ext cx="1876661" cy="1301550"/>
                  </a:xfrm>
                  <a:prstGeom prst="rect">
                    <a:avLst/>
                  </a:prstGeom>
                </p:spPr>
              </p:pic>
              <p:sp>
                <p:nvSpPr>
                  <p:cNvPr id="7" name="Rectangle 6">
                    <a:extLst>
                      <a:ext uri="{FF2B5EF4-FFF2-40B4-BE49-F238E27FC236}">
                        <a16:creationId xmlns:a16="http://schemas.microsoft.com/office/drawing/2014/main" id="{0D47D265-1645-4E59-80DF-2F06A25723BE}"/>
                      </a:ext>
                    </a:extLst>
                  </p:cNvPr>
                  <p:cNvSpPr/>
                  <p:nvPr/>
                </p:nvSpPr>
                <p:spPr>
                  <a:xfrm>
                    <a:off x="2052084" y="4657060"/>
                    <a:ext cx="956930" cy="287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350"/>
                  </a:p>
                </p:txBody>
              </p:sp>
            </p:grpSp>
            <p:grpSp>
              <p:nvGrpSpPr>
                <p:cNvPr id="11" name="Group 10">
                  <a:extLst>
                    <a:ext uri="{FF2B5EF4-FFF2-40B4-BE49-F238E27FC236}">
                      <a16:creationId xmlns:a16="http://schemas.microsoft.com/office/drawing/2014/main" id="{8248C8C1-D5E8-42F4-803A-73422A186F58}"/>
                    </a:ext>
                  </a:extLst>
                </p:cNvPr>
                <p:cNvGrpSpPr/>
                <p:nvPr/>
              </p:nvGrpSpPr>
              <p:grpSpPr>
                <a:xfrm>
                  <a:off x="1648047" y="1724087"/>
                  <a:ext cx="842373" cy="604718"/>
                  <a:chOff x="1584249" y="2330138"/>
                  <a:chExt cx="842373" cy="604718"/>
                </a:xfrm>
              </p:grpSpPr>
              <p:pic>
                <p:nvPicPr>
                  <p:cNvPr id="9" name="Picture 8">
                    <a:extLst>
                      <a:ext uri="{FF2B5EF4-FFF2-40B4-BE49-F238E27FC236}">
                        <a16:creationId xmlns:a16="http://schemas.microsoft.com/office/drawing/2014/main" id="{97947DF3-0AC7-49D5-AD79-DFB67CE48349}"/>
                      </a:ext>
                    </a:extLst>
                  </p:cNvPr>
                  <p:cNvPicPr>
                    <a:picLocks noChangeAspect="1"/>
                  </p:cNvPicPr>
                  <p:nvPr/>
                </p:nvPicPr>
                <p:blipFill rotWithShape="1">
                  <a:blip r:embed="rId4"/>
                  <a:srcRect l="33783" t="24830" r="43041" b="57576"/>
                  <a:stretch/>
                </p:blipFill>
                <p:spPr>
                  <a:xfrm>
                    <a:off x="1688177" y="2330138"/>
                    <a:ext cx="738445" cy="604718"/>
                  </a:xfrm>
                  <a:prstGeom prst="rect">
                    <a:avLst/>
                  </a:prstGeom>
                </p:spPr>
              </p:pic>
              <p:sp>
                <p:nvSpPr>
                  <p:cNvPr id="10" name="Rectangle 9">
                    <a:extLst>
                      <a:ext uri="{FF2B5EF4-FFF2-40B4-BE49-F238E27FC236}">
                        <a16:creationId xmlns:a16="http://schemas.microsoft.com/office/drawing/2014/main" id="{DDBF23B4-2693-4080-B2B2-5594456243BD}"/>
                      </a:ext>
                    </a:extLst>
                  </p:cNvPr>
                  <p:cNvSpPr/>
                  <p:nvPr/>
                </p:nvSpPr>
                <p:spPr>
                  <a:xfrm>
                    <a:off x="1584249" y="2330138"/>
                    <a:ext cx="300345" cy="232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350"/>
                  </a:p>
                </p:txBody>
              </p:sp>
            </p:grpSp>
            <p:grpSp>
              <p:nvGrpSpPr>
                <p:cNvPr id="14" name="Group 13">
                  <a:extLst>
                    <a:ext uri="{FF2B5EF4-FFF2-40B4-BE49-F238E27FC236}">
                      <a16:creationId xmlns:a16="http://schemas.microsoft.com/office/drawing/2014/main" id="{0E36C9F4-A36A-4A44-B02C-38444FC72492}"/>
                    </a:ext>
                  </a:extLst>
                </p:cNvPr>
                <p:cNvGrpSpPr/>
                <p:nvPr/>
              </p:nvGrpSpPr>
              <p:grpSpPr>
                <a:xfrm>
                  <a:off x="1796905" y="850609"/>
                  <a:ext cx="736047" cy="873478"/>
                  <a:chOff x="1733107" y="1456660"/>
                  <a:chExt cx="736047" cy="873478"/>
                </a:xfrm>
              </p:grpSpPr>
              <p:pic>
                <p:nvPicPr>
                  <p:cNvPr id="12" name="Picture 11">
                    <a:extLst>
                      <a:ext uri="{FF2B5EF4-FFF2-40B4-BE49-F238E27FC236}">
                        <a16:creationId xmlns:a16="http://schemas.microsoft.com/office/drawing/2014/main" id="{E75D891F-8F56-430E-8595-92B2D335A8FA}"/>
                      </a:ext>
                    </a:extLst>
                  </p:cNvPr>
                  <p:cNvPicPr>
                    <a:picLocks noChangeAspect="1"/>
                  </p:cNvPicPr>
                  <p:nvPr/>
                </p:nvPicPr>
                <p:blipFill rotWithShape="1">
                  <a:blip r:embed="rId4"/>
                  <a:srcRect l="35693" t="46005" r="43584" b="33992"/>
                  <a:stretch/>
                </p:blipFill>
                <p:spPr>
                  <a:xfrm>
                    <a:off x="1733107" y="1654848"/>
                    <a:ext cx="648584" cy="675290"/>
                  </a:xfrm>
                  <a:prstGeom prst="rect">
                    <a:avLst/>
                  </a:prstGeom>
                </p:spPr>
              </p:pic>
              <p:sp>
                <p:nvSpPr>
                  <p:cNvPr id="13" name="Rectangle 12">
                    <a:extLst>
                      <a:ext uri="{FF2B5EF4-FFF2-40B4-BE49-F238E27FC236}">
                        <a16:creationId xmlns:a16="http://schemas.microsoft.com/office/drawing/2014/main" id="{5D8C9658-266B-487E-9AE7-D0C718D9C9EF}"/>
                      </a:ext>
                    </a:extLst>
                  </p:cNvPr>
                  <p:cNvSpPr/>
                  <p:nvPr/>
                </p:nvSpPr>
                <p:spPr>
                  <a:xfrm>
                    <a:off x="2342709" y="1456660"/>
                    <a:ext cx="126445" cy="873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350"/>
                  </a:p>
                </p:txBody>
              </p:sp>
            </p:grpSp>
            <p:sp>
              <p:nvSpPr>
                <p:cNvPr id="15" name="Rectangle 14">
                  <a:extLst>
                    <a:ext uri="{FF2B5EF4-FFF2-40B4-BE49-F238E27FC236}">
                      <a16:creationId xmlns:a16="http://schemas.microsoft.com/office/drawing/2014/main" id="{BC0E0832-E529-4891-B5EE-C93A371A8521}"/>
                    </a:ext>
                  </a:extLst>
                </p:cNvPr>
                <p:cNvSpPr/>
                <p:nvPr/>
              </p:nvSpPr>
              <p:spPr>
                <a:xfrm>
                  <a:off x="2342363" y="1077615"/>
                  <a:ext cx="190243" cy="131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350"/>
                </a:p>
              </p:txBody>
            </p:sp>
            <p:sp>
              <p:nvSpPr>
                <p:cNvPr id="16" name="Rectangle 15">
                  <a:extLst>
                    <a:ext uri="{FF2B5EF4-FFF2-40B4-BE49-F238E27FC236}">
                      <a16:creationId xmlns:a16="http://schemas.microsoft.com/office/drawing/2014/main" id="{ACABB545-5D1C-4E78-83F8-11B93E41474C}"/>
                    </a:ext>
                  </a:extLst>
                </p:cNvPr>
                <p:cNvSpPr/>
                <p:nvPr/>
              </p:nvSpPr>
              <p:spPr>
                <a:xfrm>
                  <a:off x="2335315" y="1541930"/>
                  <a:ext cx="190243" cy="202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350"/>
                </a:p>
              </p:txBody>
            </p:sp>
            <p:sp>
              <p:nvSpPr>
                <p:cNvPr id="17" name="Rectangle 16">
                  <a:extLst>
                    <a:ext uri="{FF2B5EF4-FFF2-40B4-BE49-F238E27FC236}">
                      <a16:creationId xmlns:a16="http://schemas.microsoft.com/office/drawing/2014/main" id="{DD38EDBF-EA45-40E7-8162-E4189879B44A}"/>
                    </a:ext>
                  </a:extLst>
                </p:cNvPr>
                <p:cNvSpPr/>
                <p:nvPr/>
              </p:nvSpPr>
              <p:spPr>
                <a:xfrm>
                  <a:off x="2411627" y="2156731"/>
                  <a:ext cx="190243" cy="192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350"/>
                </a:p>
              </p:txBody>
            </p:sp>
          </p:grpSp>
        </p:grpSp>
        <p:pic>
          <p:nvPicPr>
            <p:cNvPr id="25" name="Picture 24">
              <a:extLst>
                <a:ext uri="{FF2B5EF4-FFF2-40B4-BE49-F238E27FC236}">
                  <a16:creationId xmlns:a16="http://schemas.microsoft.com/office/drawing/2014/main" id="{2AFA5A89-BDCF-49E7-A789-F3D6A11232C6}"/>
                </a:ext>
              </a:extLst>
            </p:cNvPr>
            <p:cNvPicPr>
              <a:picLocks noChangeAspect="1"/>
            </p:cNvPicPr>
            <p:nvPr/>
          </p:nvPicPr>
          <p:blipFill rotWithShape="1">
            <a:blip r:embed="rId5"/>
            <a:srcRect l="3537" t="9441" r="68432" b="71847"/>
            <a:stretch/>
          </p:blipFill>
          <p:spPr>
            <a:xfrm>
              <a:off x="712145" y="4934112"/>
              <a:ext cx="1201479" cy="802035"/>
            </a:xfrm>
            <a:prstGeom prst="rect">
              <a:avLst/>
            </a:prstGeom>
          </p:spPr>
        </p:pic>
      </p:grpSp>
      <p:sp>
        <p:nvSpPr>
          <p:cNvPr id="27" name="TextBox 26">
            <a:extLst>
              <a:ext uri="{FF2B5EF4-FFF2-40B4-BE49-F238E27FC236}">
                <a16:creationId xmlns:a16="http://schemas.microsoft.com/office/drawing/2014/main" id="{036540B0-0DA0-4721-B529-DB8B42FA1354}"/>
              </a:ext>
            </a:extLst>
          </p:cNvPr>
          <p:cNvSpPr txBox="1"/>
          <p:nvPr/>
        </p:nvSpPr>
        <p:spPr>
          <a:xfrm>
            <a:off x="1022223" y="1075099"/>
            <a:ext cx="6773842" cy="461665"/>
          </a:xfrm>
          <a:prstGeom prst="rect">
            <a:avLst/>
          </a:prstGeom>
          <a:noFill/>
        </p:spPr>
        <p:txBody>
          <a:bodyPr wrap="none" rtlCol="0">
            <a:spAutoFit/>
          </a:bodyPr>
          <a:lstStyle/>
          <a:p>
            <a:r>
              <a:rPr lang="en-US" sz="2400" b="1" dirty="0"/>
              <a:t>Stacked SDMs               vs.                             Joint SDMs</a:t>
            </a:r>
            <a:endParaRPr lang="LID4096" sz="2400" b="1" dirty="0"/>
          </a:p>
        </p:txBody>
      </p:sp>
      <p:pic>
        <p:nvPicPr>
          <p:cNvPr id="28" name="Picture 27">
            <a:extLst>
              <a:ext uri="{FF2B5EF4-FFF2-40B4-BE49-F238E27FC236}">
                <a16:creationId xmlns:a16="http://schemas.microsoft.com/office/drawing/2014/main" id="{62F5395E-B817-4E28-80F9-FF8BAEC53FDC}"/>
              </a:ext>
            </a:extLst>
          </p:cNvPr>
          <p:cNvPicPr>
            <a:picLocks noChangeAspect="1"/>
          </p:cNvPicPr>
          <p:nvPr/>
        </p:nvPicPr>
        <p:blipFill rotWithShape="1">
          <a:blip r:embed="rId6"/>
          <a:srcRect l="34688" t="34354" r="25740" b="30298"/>
          <a:stretch/>
        </p:blipFill>
        <p:spPr>
          <a:xfrm>
            <a:off x="4442761" y="2136941"/>
            <a:ext cx="4706169" cy="2627418"/>
          </a:xfrm>
          <a:prstGeom prst="rect">
            <a:avLst/>
          </a:prstGeom>
        </p:spPr>
      </p:pic>
      <p:sp>
        <p:nvSpPr>
          <p:cNvPr id="23" name="TextBox 22">
            <a:extLst>
              <a:ext uri="{FF2B5EF4-FFF2-40B4-BE49-F238E27FC236}">
                <a16:creationId xmlns:a16="http://schemas.microsoft.com/office/drawing/2014/main" id="{0C0BD79C-55C1-44CD-8D9D-EB9A56EC3F2F}"/>
              </a:ext>
            </a:extLst>
          </p:cNvPr>
          <p:cNvSpPr txBox="1"/>
          <p:nvPr/>
        </p:nvSpPr>
        <p:spPr>
          <a:xfrm>
            <a:off x="2606526" y="142054"/>
            <a:ext cx="3930948" cy="523220"/>
          </a:xfrm>
          <a:prstGeom prst="rect">
            <a:avLst/>
          </a:prstGeom>
          <a:noFill/>
        </p:spPr>
        <p:txBody>
          <a:bodyPr wrap="none" rtlCol="0">
            <a:spAutoFit/>
          </a:bodyPr>
          <a:lstStyle/>
          <a:p>
            <a:r>
              <a:rPr lang="en-US" sz="2800" b="1" dirty="0"/>
              <a:t>Stacked SDMs vs. JSDMs</a:t>
            </a:r>
            <a:endParaRPr lang="LID4096" sz="2800" b="1" dirty="0"/>
          </a:p>
        </p:txBody>
      </p:sp>
    </p:spTree>
    <p:extLst>
      <p:ext uri="{BB962C8B-B14F-4D97-AF65-F5344CB8AC3E}">
        <p14:creationId xmlns:p14="http://schemas.microsoft.com/office/powerpoint/2010/main" val="425309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81B8C5-0391-7E49-B402-5655A7DD2B2A}"/>
              </a:ext>
            </a:extLst>
          </p:cNvPr>
          <p:cNvPicPr>
            <a:picLocks noChangeAspect="1"/>
          </p:cNvPicPr>
          <p:nvPr/>
        </p:nvPicPr>
        <p:blipFill>
          <a:blip r:embed="rId3"/>
          <a:stretch>
            <a:fillRect/>
          </a:stretch>
        </p:blipFill>
        <p:spPr>
          <a:xfrm>
            <a:off x="242667" y="999778"/>
            <a:ext cx="2746553" cy="2429222"/>
          </a:xfrm>
          <a:prstGeom prst="rect">
            <a:avLst/>
          </a:prstGeom>
        </p:spPr>
      </p:pic>
      <p:pic>
        <p:nvPicPr>
          <p:cNvPr id="3" name="Picture 2">
            <a:extLst>
              <a:ext uri="{FF2B5EF4-FFF2-40B4-BE49-F238E27FC236}">
                <a16:creationId xmlns:a16="http://schemas.microsoft.com/office/drawing/2014/main" id="{FB378B17-7219-4E45-AF7F-6E53032982A1}"/>
              </a:ext>
            </a:extLst>
          </p:cNvPr>
          <p:cNvPicPr>
            <a:picLocks noChangeAspect="1"/>
          </p:cNvPicPr>
          <p:nvPr/>
        </p:nvPicPr>
        <p:blipFill>
          <a:blip r:embed="rId4"/>
          <a:stretch>
            <a:fillRect/>
          </a:stretch>
        </p:blipFill>
        <p:spPr>
          <a:xfrm>
            <a:off x="242667" y="3429000"/>
            <a:ext cx="3517902" cy="2330610"/>
          </a:xfrm>
          <a:prstGeom prst="rect">
            <a:avLst/>
          </a:prstGeom>
        </p:spPr>
      </p:pic>
      <p:sp>
        <p:nvSpPr>
          <p:cNvPr id="4" name="TextBox 3">
            <a:extLst>
              <a:ext uri="{FF2B5EF4-FFF2-40B4-BE49-F238E27FC236}">
                <a16:creationId xmlns:a16="http://schemas.microsoft.com/office/drawing/2014/main" id="{A73ECCD3-2EAC-024D-BEF2-6D77B2ED0933}"/>
              </a:ext>
            </a:extLst>
          </p:cNvPr>
          <p:cNvSpPr txBox="1"/>
          <p:nvPr/>
        </p:nvSpPr>
        <p:spPr>
          <a:xfrm>
            <a:off x="4572000" y="1801233"/>
            <a:ext cx="3590925" cy="2816156"/>
          </a:xfrm>
          <a:prstGeom prst="rect">
            <a:avLst/>
          </a:prstGeom>
          <a:noFill/>
        </p:spPr>
        <p:txBody>
          <a:bodyPr wrap="square" rtlCol="0">
            <a:spAutoFit/>
          </a:bodyPr>
          <a:lstStyle/>
          <a:p>
            <a:r>
              <a:rPr lang="en-US" sz="2700" dirty="0"/>
              <a:t>Simulated Data</a:t>
            </a:r>
          </a:p>
          <a:p>
            <a:pPr marL="214313" indent="-214313">
              <a:buFontTx/>
              <a:buChar char="-"/>
            </a:pPr>
            <a:r>
              <a:rPr lang="en-US" sz="2400" dirty="0"/>
              <a:t>Linear model</a:t>
            </a:r>
          </a:p>
          <a:p>
            <a:pPr marL="214313" indent="-214313">
              <a:buFontTx/>
              <a:buChar char="-"/>
            </a:pPr>
            <a:r>
              <a:rPr lang="en-US" sz="2400" dirty="0"/>
              <a:t>Presence absence model</a:t>
            </a:r>
          </a:p>
          <a:p>
            <a:pPr marL="214313" indent="-214313">
              <a:buFontTx/>
              <a:buChar char="-"/>
            </a:pPr>
            <a:r>
              <a:rPr lang="en-US" sz="2400" dirty="0"/>
              <a:t>Abundance model</a:t>
            </a:r>
          </a:p>
          <a:p>
            <a:endParaRPr lang="en-US" sz="2400" dirty="0"/>
          </a:p>
          <a:p>
            <a:r>
              <a:rPr lang="en-US" sz="2700" dirty="0"/>
              <a:t>Real World Example with Finnish birds</a:t>
            </a:r>
          </a:p>
        </p:txBody>
      </p:sp>
      <p:sp>
        <p:nvSpPr>
          <p:cNvPr id="5" name="TextBox 4">
            <a:extLst>
              <a:ext uri="{FF2B5EF4-FFF2-40B4-BE49-F238E27FC236}">
                <a16:creationId xmlns:a16="http://schemas.microsoft.com/office/drawing/2014/main" id="{01E93D6D-168E-EC4A-AE46-1F28B47AC266}"/>
              </a:ext>
            </a:extLst>
          </p:cNvPr>
          <p:cNvSpPr txBox="1"/>
          <p:nvPr/>
        </p:nvSpPr>
        <p:spPr>
          <a:xfrm>
            <a:off x="242667" y="5823394"/>
            <a:ext cx="3538084" cy="369332"/>
          </a:xfrm>
          <a:prstGeom prst="rect">
            <a:avLst/>
          </a:prstGeom>
          <a:noFill/>
        </p:spPr>
        <p:txBody>
          <a:bodyPr wrap="none" rtlCol="0">
            <a:spAutoFit/>
          </a:bodyPr>
          <a:lstStyle/>
          <a:p>
            <a:r>
              <a:rPr lang="en-US" i="1" dirty="0"/>
              <a:t>Corvus monedula</a:t>
            </a:r>
            <a:r>
              <a:rPr lang="en-US" dirty="0"/>
              <a:t>, Western Jackdaw</a:t>
            </a:r>
            <a:endParaRPr lang="en-US" i="1" dirty="0"/>
          </a:p>
        </p:txBody>
      </p:sp>
      <p:sp>
        <p:nvSpPr>
          <p:cNvPr id="6" name="TextBox 5">
            <a:extLst>
              <a:ext uri="{FF2B5EF4-FFF2-40B4-BE49-F238E27FC236}">
                <a16:creationId xmlns:a16="http://schemas.microsoft.com/office/drawing/2014/main" id="{02BBD7E2-E5EA-614E-B3BB-E978A2E5E99F}"/>
              </a:ext>
            </a:extLst>
          </p:cNvPr>
          <p:cNvSpPr txBox="1"/>
          <p:nvPr/>
        </p:nvSpPr>
        <p:spPr>
          <a:xfrm>
            <a:off x="4354115" y="1201069"/>
            <a:ext cx="3365473" cy="600164"/>
          </a:xfrm>
          <a:prstGeom prst="rect">
            <a:avLst/>
          </a:prstGeom>
          <a:noFill/>
        </p:spPr>
        <p:txBody>
          <a:bodyPr wrap="none" rtlCol="0">
            <a:spAutoFit/>
          </a:bodyPr>
          <a:lstStyle/>
          <a:p>
            <a:r>
              <a:rPr lang="en-US" sz="3300" dirty="0" err="1"/>
              <a:t>Hmsc</a:t>
            </a:r>
            <a:r>
              <a:rPr lang="en-US" sz="3300" dirty="0"/>
              <a:t> package in R</a:t>
            </a:r>
            <a:endParaRPr lang="LID4096" sz="3300" dirty="0"/>
          </a:p>
        </p:txBody>
      </p:sp>
      <p:sp>
        <p:nvSpPr>
          <p:cNvPr id="9" name="TextBox 8">
            <a:extLst>
              <a:ext uri="{FF2B5EF4-FFF2-40B4-BE49-F238E27FC236}">
                <a16:creationId xmlns:a16="http://schemas.microsoft.com/office/drawing/2014/main" id="{75884839-2C1C-41CF-83FF-FEED62E42740}"/>
              </a:ext>
            </a:extLst>
          </p:cNvPr>
          <p:cNvSpPr txBox="1"/>
          <p:nvPr/>
        </p:nvSpPr>
        <p:spPr>
          <a:xfrm>
            <a:off x="987044" y="142054"/>
            <a:ext cx="7169912" cy="523220"/>
          </a:xfrm>
          <a:prstGeom prst="rect">
            <a:avLst/>
          </a:prstGeom>
          <a:noFill/>
        </p:spPr>
        <p:txBody>
          <a:bodyPr wrap="none" rtlCol="0">
            <a:spAutoFit/>
          </a:bodyPr>
          <a:lstStyle/>
          <a:p>
            <a:r>
              <a:rPr lang="en-US" sz="2800" b="1" dirty="0"/>
              <a:t>Hierarchical Modelling of Species Communities</a:t>
            </a:r>
            <a:endParaRPr lang="LID4096" sz="2800" b="1" dirty="0"/>
          </a:p>
        </p:txBody>
      </p:sp>
    </p:spTree>
    <p:extLst>
      <p:ext uri="{BB962C8B-B14F-4D97-AF65-F5344CB8AC3E}">
        <p14:creationId xmlns:p14="http://schemas.microsoft.com/office/powerpoint/2010/main" val="1854446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omputer, screenshot, electronics&#10;&#10;Description automatically generated">
            <a:extLst>
              <a:ext uri="{FF2B5EF4-FFF2-40B4-BE49-F238E27FC236}">
                <a16:creationId xmlns:a16="http://schemas.microsoft.com/office/drawing/2014/main" id="{B41B62C7-310D-6143-B724-678F88FFCBA7}"/>
              </a:ext>
            </a:extLst>
          </p:cNvPr>
          <p:cNvPicPr>
            <a:picLocks noChangeAspect="1"/>
          </p:cNvPicPr>
          <p:nvPr/>
        </p:nvPicPr>
        <p:blipFill rotWithShape="1">
          <a:blip r:embed="rId2"/>
          <a:srcRect l="10069" t="6666" r="14815" b="12037"/>
          <a:stretch/>
        </p:blipFill>
        <p:spPr>
          <a:xfrm>
            <a:off x="714375" y="857250"/>
            <a:ext cx="7603944" cy="5143500"/>
          </a:xfrm>
          <a:prstGeom prst="rect">
            <a:avLst/>
          </a:prstGeom>
        </p:spPr>
      </p:pic>
    </p:spTree>
    <p:extLst>
      <p:ext uri="{BB962C8B-B14F-4D97-AF65-F5344CB8AC3E}">
        <p14:creationId xmlns:p14="http://schemas.microsoft.com/office/powerpoint/2010/main" val="1590670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61EEF3-EDD6-C549-86F0-0859420F615A}"/>
              </a:ext>
            </a:extLst>
          </p:cNvPr>
          <p:cNvSpPr txBox="1"/>
          <p:nvPr/>
        </p:nvSpPr>
        <p:spPr>
          <a:xfrm>
            <a:off x="1505827" y="1025226"/>
            <a:ext cx="6039730" cy="507831"/>
          </a:xfrm>
          <a:prstGeom prst="rect">
            <a:avLst/>
          </a:prstGeom>
          <a:noFill/>
        </p:spPr>
        <p:txBody>
          <a:bodyPr wrap="none" rtlCol="0">
            <a:spAutoFit/>
          </a:bodyPr>
          <a:lstStyle/>
          <a:p>
            <a:r>
              <a:rPr lang="en-US" sz="2700" dirty="0"/>
              <a:t>Joint Species Distribution Models (JSDMs)</a:t>
            </a:r>
            <a:endParaRPr lang="LID4096" sz="2700" dirty="0"/>
          </a:p>
        </p:txBody>
      </p:sp>
      <p:sp>
        <p:nvSpPr>
          <p:cNvPr id="5" name="TextBox 4">
            <a:extLst>
              <a:ext uri="{FF2B5EF4-FFF2-40B4-BE49-F238E27FC236}">
                <a16:creationId xmlns:a16="http://schemas.microsoft.com/office/drawing/2014/main" id="{142F2E54-4BE9-B54A-8E7E-1E6677BB638F}"/>
              </a:ext>
            </a:extLst>
          </p:cNvPr>
          <p:cNvSpPr txBox="1"/>
          <p:nvPr/>
        </p:nvSpPr>
        <p:spPr>
          <a:xfrm>
            <a:off x="4629151" y="1889910"/>
            <a:ext cx="4192695" cy="2308324"/>
          </a:xfrm>
          <a:prstGeom prst="rect">
            <a:avLst/>
          </a:prstGeom>
          <a:noFill/>
        </p:spPr>
        <p:txBody>
          <a:bodyPr wrap="square" rtlCol="0">
            <a:spAutoFit/>
          </a:bodyPr>
          <a:lstStyle/>
          <a:p>
            <a:r>
              <a:rPr lang="en-US" dirty="0"/>
              <a:t>Our introduction:</a:t>
            </a:r>
          </a:p>
          <a:p>
            <a:pPr marL="557213" lvl="1" indent="-214313">
              <a:buFont typeface="Arial" panose="020B0604020202020204" pitchFamily="34" charset="0"/>
              <a:buChar char="•"/>
            </a:pPr>
            <a:r>
              <a:rPr lang="en-US" dirty="0"/>
              <a:t>Single species</a:t>
            </a:r>
          </a:p>
          <a:p>
            <a:pPr marL="557213" lvl="1" indent="-214313">
              <a:buFont typeface="Arial" panose="020B0604020202020204" pitchFamily="34" charset="0"/>
              <a:buChar char="•"/>
            </a:pPr>
            <a:endParaRPr lang="en-US" dirty="0"/>
          </a:p>
          <a:p>
            <a:pPr marL="557213" lvl="1" indent="-214313">
              <a:buFont typeface="Arial" panose="020B0604020202020204" pitchFamily="34" charset="0"/>
              <a:buChar char="•"/>
            </a:pPr>
            <a:r>
              <a:rPr lang="en-US" dirty="0"/>
              <a:t>Environmental predictors only</a:t>
            </a:r>
          </a:p>
          <a:p>
            <a:pPr marL="557213" lvl="1" indent="-214313">
              <a:buFont typeface="Arial" panose="020B0604020202020204" pitchFamily="34" charset="0"/>
              <a:buChar char="•"/>
            </a:pPr>
            <a:endParaRPr lang="en-US" dirty="0"/>
          </a:p>
          <a:p>
            <a:pPr marL="557213" lvl="1" indent="-214313">
              <a:buFont typeface="Arial" panose="020B0604020202020204" pitchFamily="34" charset="0"/>
              <a:buChar char="•"/>
            </a:pPr>
            <a:r>
              <a:rPr lang="en-US" dirty="0"/>
              <a:t>Examples with hierarchical and spatially structured data</a:t>
            </a:r>
          </a:p>
          <a:p>
            <a:endParaRPr lang="en-US" dirty="0"/>
          </a:p>
        </p:txBody>
      </p:sp>
      <p:sp>
        <p:nvSpPr>
          <p:cNvPr id="6" name="TextBox 5">
            <a:extLst>
              <a:ext uri="{FF2B5EF4-FFF2-40B4-BE49-F238E27FC236}">
                <a16:creationId xmlns:a16="http://schemas.microsoft.com/office/drawing/2014/main" id="{A6D66C26-22F4-AC4B-8704-593D97F7330B}"/>
              </a:ext>
            </a:extLst>
          </p:cNvPr>
          <p:cNvSpPr txBox="1"/>
          <p:nvPr/>
        </p:nvSpPr>
        <p:spPr>
          <a:xfrm>
            <a:off x="141181" y="1889910"/>
            <a:ext cx="4192694" cy="3416320"/>
          </a:xfrm>
          <a:prstGeom prst="rect">
            <a:avLst/>
          </a:prstGeom>
          <a:noFill/>
        </p:spPr>
        <p:txBody>
          <a:bodyPr wrap="square" rtlCol="0">
            <a:spAutoFit/>
          </a:bodyPr>
          <a:lstStyle/>
          <a:p>
            <a:r>
              <a:rPr lang="en-US" dirty="0"/>
              <a:t>Full functionality of JSDMs:</a:t>
            </a:r>
          </a:p>
          <a:p>
            <a:pPr marL="557213" lvl="1" indent="-214313">
              <a:buFont typeface="Arial" panose="020B0604020202020204" pitchFamily="34" charset="0"/>
              <a:buChar char="•"/>
            </a:pPr>
            <a:r>
              <a:rPr lang="en-US" dirty="0"/>
              <a:t>Multiple species</a:t>
            </a:r>
          </a:p>
          <a:p>
            <a:pPr marL="557213" lvl="1" indent="-214313">
              <a:buFont typeface="Arial" panose="020B0604020202020204" pitchFamily="34" charset="0"/>
              <a:buChar char="•"/>
            </a:pPr>
            <a:endParaRPr lang="en-US" dirty="0"/>
          </a:p>
          <a:p>
            <a:pPr marL="557213" lvl="1" indent="-214313">
              <a:buFont typeface="Arial" panose="020B0604020202020204" pitchFamily="34" charset="0"/>
              <a:buChar char="•"/>
            </a:pPr>
            <a:r>
              <a:rPr lang="en-US" dirty="0"/>
              <a:t>Environmental, trait, and phylogenetic predictors</a:t>
            </a:r>
          </a:p>
          <a:p>
            <a:pPr marL="557213" lvl="1" indent="-214313">
              <a:buFont typeface="Arial" panose="020B0604020202020204" pitchFamily="34" charset="0"/>
              <a:buChar char="•"/>
            </a:pPr>
            <a:endParaRPr lang="en-US" dirty="0"/>
          </a:p>
          <a:p>
            <a:pPr marL="557213" lvl="1" indent="-214313">
              <a:buFont typeface="Arial" panose="020B0604020202020204" pitchFamily="34" charset="0"/>
              <a:buChar char="•"/>
            </a:pPr>
            <a:r>
              <a:rPr lang="en-US" dirty="0"/>
              <a:t>Handle hierarchical and spatially structured data</a:t>
            </a:r>
          </a:p>
          <a:p>
            <a:pPr marL="557213" lvl="1" indent="-214313">
              <a:buFont typeface="Arial" panose="020B0604020202020204" pitchFamily="34" charset="0"/>
              <a:buChar char="•"/>
            </a:pPr>
            <a:endParaRPr lang="en-US" dirty="0"/>
          </a:p>
          <a:p>
            <a:pPr marL="557213" lvl="1" indent="-214313">
              <a:buFont typeface="Arial" panose="020B0604020202020204" pitchFamily="34" charset="0"/>
              <a:buChar char="•"/>
            </a:pPr>
            <a:r>
              <a:rPr lang="en-US" dirty="0"/>
              <a:t>Explicitly account for stochasticity through variance partitioning</a:t>
            </a:r>
          </a:p>
          <a:p>
            <a:endParaRPr lang="en-US" dirty="0"/>
          </a:p>
        </p:txBody>
      </p:sp>
    </p:spTree>
    <p:extLst>
      <p:ext uri="{BB962C8B-B14F-4D97-AF65-F5344CB8AC3E}">
        <p14:creationId xmlns:p14="http://schemas.microsoft.com/office/powerpoint/2010/main" val="2857810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3595736E-9503-004E-95C1-E3036E997BCC}"/>
              </a:ext>
            </a:extLst>
          </p:cNvPr>
          <p:cNvPicPr>
            <a:picLocks noChangeAspect="1"/>
          </p:cNvPicPr>
          <p:nvPr/>
        </p:nvPicPr>
        <p:blipFill rotWithShape="1">
          <a:blip r:embed="rId3"/>
          <a:srcRect l="22916" t="21111" r="7060" b="16482"/>
          <a:stretch/>
        </p:blipFill>
        <p:spPr>
          <a:xfrm>
            <a:off x="0" y="857250"/>
            <a:ext cx="9097082" cy="5067300"/>
          </a:xfrm>
          <a:prstGeom prst="rect">
            <a:avLst/>
          </a:prstGeom>
        </p:spPr>
      </p:pic>
      <p:sp>
        <p:nvSpPr>
          <p:cNvPr id="6" name="Rectangle 5">
            <a:extLst>
              <a:ext uri="{FF2B5EF4-FFF2-40B4-BE49-F238E27FC236}">
                <a16:creationId xmlns:a16="http://schemas.microsoft.com/office/drawing/2014/main" id="{D7475BE4-D1C8-314E-9F88-CD2E6E925A3D}"/>
              </a:ext>
            </a:extLst>
          </p:cNvPr>
          <p:cNvSpPr/>
          <p:nvPr/>
        </p:nvSpPr>
        <p:spPr>
          <a:xfrm>
            <a:off x="5962650" y="1390650"/>
            <a:ext cx="3048000" cy="3028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864C9B3D-830F-7E4C-A143-BB35227F52EE}"/>
              </a:ext>
            </a:extLst>
          </p:cNvPr>
          <p:cNvSpPr/>
          <p:nvPr/>
        </p:nvSpPr>
        <p:spPr>
          <a:xfrm>
            <a:off x="5762625" y="1390650"/>
            <a:ext cx="3248025" cy="3028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28361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a:extLst>
              <a:ext uri="{FF2B5EF4-FFF2-40B4-BE49-F238E27FC236}">
                <a16:creationId xmlns:a16="http://schemas.microsoft.com/office/drawing/2014/main" id="{E3324A73-1D4C-2A42-B9C6-9626D9BF4F69}"/>
              </a:ext>
            </a:extLst>
          </p:cNvPr>
          <p:cNvPicPr>
            <a:picLocks noChangeAspect="1"/>
          </p:cNvPicPr>
          <p:nvPr/>
        </p:nvPicPr>
        <p:blipFill rotWithShape="1">
          <a:blip r:embed="rId3"/>
          <a:srcRect l="22916" t="27329" r="34120" b="16482"/>
          <a:stretch/>
        </p:blipFill>
        <p:spPr>
          <a:xfrm>
            <a:off x="0" y="1371600"/>
            <a:ext cx="5581650" cy="4562475"/>
          </a:xfrm>
          <a:prstGeom prst="rect">
            <a:avLst/>
          </a:prstGeom>
        </p:spPr>
      </p:pic>
      <p:sp>
        <p:nvSpPr>
          <p:cNvPr id="4" name="TextBox 3">
            <a:extLst>
              <a:ext uri="{FF2B5EF4-FFF2-40B4-BE49-F238E27FC236}">
                <a16:creationId xmlns:a16="http://schemas.microsoft.com/office/drawing/2014/main" id="{25E31539-0833-484F-8DE0-CC7A30E13C55}"/>
              </a:ext>
            </a:extLst>
          </p:cNvPr>
          <p:cNvSpPr txBox="1"/>
          <p:nvPr/>
        </p:nvSpPr>
        <p:spPr>
          <a:xfrm>
            <a:off x="2726854" y="923925"/>
            <a:ext cx="4299575" cy="415498"/>
          </a:xfrm>
          <a:prstGeom prst="rect">
            <a:avLst/>
          </a:prstGeom>
          <a:noFill/>
        </p:spPr>
        <p:txBody>
          <a:bodyPr wrap="none" rtlCol="0">
            <a:spAutoFit/>
          </a:bodyPr>
          <a:lstStyle/>
          <a:p>
            <a:r>
              <a:rPr lang="en-US" sz="2100" b="1" dirty="0">
                <a:latin typeface="Arial" panose="020B0604020202020204" pitchFamily="34" charset="0"/>
                <a:cs typeface="Arial" panose="020B0604020202020204" pitchFamily="34" charset="0"/>
              </a:rPr>
              <a:t>Back to basics: the linear model</a:t>
            </a:r>
            <a:endParaRPr lang="LID4096" sz="21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879D52E-413D-EC46-AE81-51E35A9C2EB8}"/>
                  </a:ext>
                </a:extLst>
              </p:cNvPr>
              <p:cNvSpPr txBox="1"/>
              <p:nvPr/>
            </p:nvSpPr>
            <p:spPr>
              <a:xfrm>
                <a:off x="5876925" y="1905000"/>
                <a:ext cx="2929776" cy="4154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ea typeface="Cambria Math" panose="02040503050406030204" pitchFamily="18" charset="0"/>
                            </a:rPr>
                            <m:t>𝜀</m:t>
                          </m:r>
                        </m:e>
                        <m:sub>
                          <m:r>
                            <a:rPr lang="en-US" sz="2700" i="1">
                              <a:latin typeface="Cambria Math" panose="02040503050406030204" pitchFamily="18" charset="0"/>
                            </a:rPr>
                            <m:t>𝑖</m:t>
                          </m:r>
                        </m:sub>
                      </m:sSub>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𝑦</m:t>
                          </m:r>
                        </m:e>
                        <m:sub>
                          <m:r>
                            <a:rPr lang="en-US" sz="2700" i="1">
                              <a:latin typeface="Cambria Math" panose="02040503050406030204" pitchFamily="18" charset="0"/>
                            </a:rPr>
                            <m:t>𝑖</m:t>
                          </m:r>
                        </m:sub>
                      </m:sSub>
                      <m:r>
                        <a:rPr lang="en-US" sz="2700" i="1">
                          <a:latin typeface="Cambria Math" panose="02040503050406030204" pitchFamily="18" charset="0"/>
                        </a:rPr>
                        <m:t>−(</m:t>
                      </m:r>
                      <m:r>
                        <a:rPr lang="en-US" sz="2700" i="1">
                          <a:latin typeface="Cambria Math" panose="02040503050406030204" pitchFamily="18" charset="0"/>
                          <a:ea typeface="Cambria Math" panose="02040503050406030204" pitchFamily="18" charset="0"/>
                        </a:rPr>
                        <m:t>𝛼</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𝛽</m:t>
                      </m:r>
                      <m:sSub>
                        <m:sSubPr>
                          <m:ctrlPr>
                            <a:rPr lang="en-US" sz="2700" i="1">
                              <a:latin typeface="Cambria Math" panose="02040503050406030204" pitchFamily="18" charset="0"/>
                              <a:ea typeface="Cambria Math" panose="02040503050406030204" pitchFamily="18" charset="0"/>
                            </a:rPr>
                          </m:ctrlPr>
                        </m:sSubPr>
                        <m:e>
                          <m:r>
                            <a:rPr lang="en-US" sz="2700" i="1">
                              <a:latin typeface="Cambria Math" panose="02040503050406030204" pitchFamily="18" charset="0"/>
                              <a:ea typeface="Cambria Math" panose="02040503050406030204" pitchFamily="18" charset="0"/>
                            </a:rPr>
                            <m:t>𝑥</m:t>
                          </m:r>
                        </m:e>
                        <m:sub>
                          <m:r>
                            <a:rPr lang="en-US" sz="2700" i="1">
                              <a:latin typeface="Cambria Math" panose="02040503050406030204" pitchFamily="18" charset="0"/>
                              <a:ea typeface="Cambria Math" panose="02040503050406030204" pitchFamily="18" charset="0"/>
                            </a:rPr>
                            <m:t>𝑖</m:t>
                          </m:r>
                        </m:sub>
                      </m:sSub>
                      <m:r>
                        <a:rPr lang="en-US" sz="2700" i="1">
                          <a:latin typeface="Cambria Math" panose="02040503050406030204" pitchFamily="18" charset="0"/>
                          <a:ea typeface="Cambria Math" panose="02040503050406030204" pitchFamily="18" charset="0"/>
                        </a:rPr>
                        <m:t>)</m:t>
                      </m:r>
                    </m:oMath>
                  </m:oMathPara>
                </a14:m>
                <a:endParaRPr lang="en-US" sz="2700" dirty="0"/>
              </a:p>
            </p:txBody>
          </p:sp>
        </mc:Choice>
        <mc:Fallback xmlns="">
          <p:sp>
            <p:nvSpPr>
              <p:cNvPr id="6" name="TextBox 5">
                <a:extLst>
                  <a:ext uri="{FF2B5EF4-FFF2-40B4-BE49-F238E27FC236}">
                    <a16:creationId xmlns:a16="http://schemas.microsoft.com/office/drawing/2014/main" id="{A879D52E-413D-EC46-AE81-51E35A9C2EB8}"/>
                  </a:ext>
                </a:extLst>
              </p:cNvPr>
              <p:cNvSpPr txBox="1">
                <a:spLocks noRot="1" noChangeAspect="1" noMove="1" noResize="1" noEditPoints="1" noAdjustHandles="1" noChangeArrowheads="1" noChangeShapeType="1" noTextEdit="1"/>
              </p:cNvSpPr>
              <p:nvPr/>
            </p:nvSpPr>
            <p:spPr>
              <a:xfrm>
                <a:off x="5876925" y="1905000"/>
                <a:ext cx="2929776" cy="415498"/>
              </a:xfrm>
              <a:prstGeom prst="rect">
                <a:avLst/>
              </a:prstGeom>
              <a:blipFill>
                <a:blip r:embed="rId4"/>
                <a:stretch>
                  <a:fillRect/>
                </a:stretch>
              </a:blipFill>
            </p:spPr>
            <p:txBody>
              <a:bodyPr/>
              <a:lstStyle/>
              <a:p>
                <a:r>
                  <a:rPr lang="LID4096">
                    <a:noFill/>
                  </a:rPr>
                  <a:t> </a:t>
                </a:r>
              </a:p>
            </p:txBody>
          </p:sp>
        </mc:Fallback>
      </mc:AlternateContent>
      <p:pic>
        <p:nvPicPr>
          <p:cNvPr id="2050" name="Picture 2" descr="Normal distribution - Wikipedia">
            <a:extLst>
              <a:ext uri="{FF2B5EF4-FFF2-40B4-BE49-F238E27FC236}">
                <a16:creationId xmlns:a16="http://schemas.microsoft.com/office/drawing/2014/main" id="{64F758B2-06B9-4D47-9BCC-C2AAA251A8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4975" y="2871059"/>
            <a:ext cx="3629025" cy="2319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23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89B23DAC-1115-F34A-81F8-53ADD6E822D3}"/>
              </a:ext>
            </a:extLst>
          </p:cNvPr>
          <p:cNvPicPr>
            <a:picLocks noChangeAspect="1"/>
          </p:cNvPicPr>
          <p:nvPr/>
        </p:nvPicPr>
        <p:blipFill rotWithShape="1">
          <a:blip r:embed="rId3"/>
          <a:srcRect l="23264" t="22778" r="10851" b="58616"/>
          <a:stretch/>
        </p:blipFill>
        <p:spPr>
          <a:xfrm>
            <a:off x="180975" y="1128712"/>
            <a:ext cx="8715375" cy="1538288"/>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8056BE68-493C-B743-AF85-42508E1CA080}"/>
              </a:ext>
            </a:extLst>
          </p:cNvPr>
          <p:cNvPicPr>
            <a:picLocks noChangeAspect="1"/>
          </p:cNvPicPr>
          <p:nvPr/>
        </p:nvPicPr>
        <p:blipFill rotWithShape="1">
          <a:blip r:embed="rId3"/>
          <a:srcRect l="23264" t="60393" r="30725" b="30506"/>
          <a:stretch/>
        </p:blipFill>
        <p:spPr>
          <a:xfrm>
            <a:off x="1419225" y="2905125"/>
            <a:ext cx="6086475" cy="752475"/>
          </a:xfrm>
          <a:prstGeom prst="rect">
            <a:avLst/>
          </a:prstGeom>
        </p:spPr>
      </p:pic>
      <p:sp>
        <p:nvSpPr>
          <p:cNvPr id="5" name="TextBox 4">
            <a:extLst>
              <a:ext uri="{FF2B5EF4-FFF2-40B4-BE49-F238E27FC236}">
                <a16:creationId xmlns:a16="http://schemas.microsoft.com/office/drawing/2014/main" id="{2D2F43F8-D301-F746-A63B-D733A3C74109}"/>
              </a:ext>
            </a:extLst>
          </p:cNvPr>
          <p:cNvSpPr txBox="1"/>
          <p:nvPr/>
        </p:nvSpPr>
        <p:spPr>
          <a:xfrm>
            <a:off x="7181850" y="2114550"/>
            <a:ext cx="234680"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3172652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1E01C009-2925-F54F-9F9E-E6FC8AB92322}"/>
              </a:ext>
            </a:extLst>
          </p:cNvPr>
          <p:cNvPicPr>
            <a:picLocks noChangeAspect="1"/>
          </p:cNvPicPr>
          <p:nvPr/>
        </p:nvPicPr>
        <p:blipFill rotWithShape="1">
          <a:blip r:embed="rId3"/>
          <a:srcRect l="23264" t="21481" r="6829" b="15371"/>
          <a:stretch/>
        </p:blipFill>
        <p:spPr>
          <a:xfrm>
            <a:off x="133350" y="923925"/>
            <a:ext cx="8820150" cy="4979588"/>
          </a:xfrm>
          <a:prstGeom prst="rect">
            <a:avLst/>
          </a:prstGeom>
        </p:spPr>
      </p:pic>
    </p:spTree>
    <p:extLst>
      <p:ext uri="{BB962C8B-B14F-4D97-AF65-F5344CB8AC3E}">
        <p14:creationId xmlns:p14="http://schemas.microsoft.com/office/powerpoint/2010/main" val="1252735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EB6F6F-E759-4109-AC13-9B0C32313A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8900" y="1943100"/>
            <a:ext cx="2070481" cy="3680853"/>
          </a:xfrm>
          <a:prstGeom prst="rect">
            <a:avLst/>
          </a:prstGeom>
        </p:spPr>
      </p:pic>
      <p:pic>
        <p:nvPicPr>
          <p:cNvPr id="3" name="Picture 3">
            <a:extLst>
              <a:ext uri="{FF2B5EF4-FFF2-40B4-BE49-F238E27FC236}">
                <a16:creationId xmlns:a16="http://schemas.microsoft.com/office/drawing/2014/main" id="{D0FBD303-9330-4DB2-8345-26276A29ED25}"/>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20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 y="1943100"/>
            <a:ext cx="2593181" cy="18859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a:extLst>
              <a:ext uri="{FF2B5EF4-FFF2-40B4-BE49-F238E27FC236}">
                <a16:creationId xmlns:a16="http://schemas.microsoft.com/office/drawing/2014/main" id="{663E89AA-CA46-4437-9B73-044EC797E8D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3534" r="5205"/>
          <a:stretch/>
        </p:blipFill>
        <p:spPr bwMode="auto">
          <a:xfrm>
            <a:off x="0" y="3829050"/>
            <a:ext cx="2593181" cy="179490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4FE16B38-88C6-4134-B7ED-0C90B908B07B}"/>
              </a:ext>
            </a:extLst>
          </p:cNvPr>
          <p:cNvSpPr txBox="1"/>
          <p:nvPr/>
        </p:nvSpPr>
        <p:spPr>
          <a:xfrm>
            <a:off x="3673357" y="189582"/>
            <a:ext cx="1830950" cy="523220"/>
          </a:xfrm>
          <a:prstGeom prst="rect">
            <a:avLst/>
          </a:prstGeom>
          <a:noFill/>
        </p:spPr>
        <p:txBody>
          <a:bodyPr wrap="none" rtlCol="0">
            <a:spAutoFit/>
          </a:bodyPr>
          <a:lstStyle/>
          <a:p>
            <a:r>
              <a:rPr lang="en-US" sz="2800" b="1" dirty="0"/>
              <a:t>Who Am I?</a:t>
            </a:r>
            <a:endParaRPr lang="LID4096" sz="2800" b="1" dirty="0"/>
          </a:p>
        </p:txBody>
      </p:sp>
      <p:grpSp>
        <p:nvGrpSpPr>
          <p:cNvPr id="7" name="Group 6">
            <a:extLst>
              <a:ext uri="{FF2B5EF4-FFF2-40B4-BE49-F238E27FC236}">
                <a16:creationId xmlns:a16="http://schemas.microsoft.com/office/drawing/2014/main" id="{0BBAF7B3-66E8-4AEF-940D-E6B9D7589BF8}"/>
              </a:ext>
            </a:extLst>
          </p:cNvPr>
          <p:cNvGrpSpPr>
            <a:grpSpLocks noChangeAspect="1"/>
          </p:cNvGrpSpPr>
          <p:nvPr/>
        </p:nvGrpSpPr>
        <p:grpSpPr>
          <a:xfrm>
            <a:off x="4876800" y="1312485"/>
            <a:ext cx="1752601" cy="1529178"/>
            <a:chOff x="4724400" y="976085"/>
            <a:chExt cx="3657602" cy="3191329"/>
          </a:xfrm>
        </p:grpSpPr>
        <p:grpSp>
          <p:nvGrpSpPr>
            <p:cNvPr id="9" name="Group 8">
              <a:extLst>
                <a:ext uri="{FF2B5EF4-FFF2-40B4-BE49-F238E27FC236}">
                  <a16:creationId xmlns:a16="http://schemas.microsoft.com/office/drawing/2014/main" id="{DBC5055E-21B1-4065-B052-A82449330CBD}"/>
                </a:ext>
              </a:extLst>
            </p:cNvPr>
            <p:cNvGrpSpPr>
              <a:grpSpLocks noChangeAspect="1"/>
            </p:cNvGrpSpPr>
            <p:nvPr/>
          </p:nvGrpSpPr>
          <p:grpSpPr>
            <a:xfrm>
              <a:off x="4724400" y="976085"/>
              <a:ext cx="3614381" cy="3191329"/>
              <a:chOff x="1600200" y="0"/>
              <a:chExt cx="5825337" cy="5143500"/>
            </a:xfrm>
          </p:grpSpPr>
          <p:pic>
            <p:nvPicPr>
              <p:cNvPr id="11" name="Picture 10">
                <a:extLst>
                  <a:ext uri="{FF2B5EF4-FFF2-40B4-BE49-F238E27FC236}">
                    <a16:creationId xmlns:a16="http://schemas.microsoft.com/office/drawing/2014/main" id="{844A9289-B081-42AD-A585-0EF4BDB9E77C}"/>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718463" y="0"/>
                <a:ext cx="5707074" cy="5143500"/>
              </a:xfrm>
              <a:prstGeom prst="rect">
                <a:avLst/>
              </a:prstGeom>
            </p:spPr>
          </p:pic>
          <p:sp>
            <p:nvSpPr>
              <p:cNvPr id="12" name="Rectangle 11">
                <a:extLst>
                  <a:ext uri="{FF2B5EF4-FFF2-40B4-BE49-F238E27FC236}">
                    <a16:creationId xmlns:a16="http://schemas.microsoft.com/office/drawing/2014/main" id="{6F0393AA-1D21-4F26-A5E1-45B59388E755}"/>
                  </a:ext>
                </a:extLst>
              </p:cNvPr>
              <p:cNvSpPr/>
              <p:nvPr/>
            </p:nvSpPr>
            <p:spPr>
              <a:xfrm>
                <a:off x="1600200" y="0"/>
                <a:ext cx="1219200" cy="2095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BC92B9B-11DC-4649-9A03-258A85689C71}"/>
                  </a:ext>
                </a:extLst>
              </p:cNvPr>
              <p:cNvSpPr/>
              <p:nvPr/>
            </p:nvSpPr>
            <p:spPr>
              <a:xfrm>
                <a:off x="6019799" y="3174"/>
                <a:ext cx="1405737" cy="3587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31820006-2FFE-417E-A92C-63C7E7BF37E7}"/>
                </a:ext>
              </a:extLst>
            </p:cNvPr>
            <p:cNvSpPr/>
            <p:nvPr/>
          </p:nvSpPr>
          <p:spPr>
            <a:xfrm>
              <a:off x="8001000" y="1123950"/>
              <a:ext cx="381000" cy="2743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AEE5A136-7E6A-4F30-9E4F-59476671B7FB}"/>
              </a:ext>
            </a:extLst>
          </p:cNvPr>
          <p:cNvSpPr/>
          <p:nvPr/>
        </p:nvSpPr>
        <p:spPr>
          <a:xfrm>
            <a:off x="6066494" y="2740848"/>
            <a:ext cx="639106" cy="1008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0ED0157-EE85-416C-A1F6-09F3916E7F57}"/>
              </a:ext>
            </a:extLst>
          </p:cNvPr>
          <p:cNvPicPr>
            <a:picLocks noChangeAspect="1"/>
          </p:cNvPicPr>
          <p:nvPr/>
        </p:nvPicPr>
        <p:blipFill>
          <a:blip r:embed="rId8"/>
          <a:stretch>
            <a:fillRect/>
          </a:stretch>
        </p:blipFill>
        <p:spPr>
          <a:xfrm>
            <a:off x="6518073" y="1312485"/>
            <a:ext cx="2557394" cy="1681113"/>
          </a:xfrm>
          <a:prstGeom prst="rect">
            <a:avLst/>
          </a:prstGeom>
        </p:spPr>
      </p:pic>
      <p:pic>
        <p:nvPicPr>
          <p:cNvPr id="15" name="Picture 14">
            <a:extLst>
              <a:ext uri="{FF2B5EF4-FFF2-40B4-BE49-F238E27FC236}">
                <a16:creationId xmlns:a16="http://schemas.microsoft.com/office/drawing/2014/main" id="{B22D1380-90AD-4F0A-A87F-2C4F15E4DA57}"/>
              </a:ext>
            </a:extLst>
          </p:cNvPr>
          <p:cNvPicPr>
            <a:picLocks noChangeAspect="1"/>
          </p:cNvPicPr>
          <p:nvPr/>
        </p:nvPicPr>
        <p:blipFill rotWithShape="1">
          <a:blip r:embed="rId9">
            <a:extLst>
              <a:ext uri="{28A0092B-C50C-407E-A947-70E740481C1C}">
                <a14:useLocalDpi xmlns:a14="http://schemas.microsoft.com/office/drawing/2010/main" val="0"/>
              </a:ext>
            </a:extLst>
          </a:blip>
          <a:srcRect l="14367" t="12301" r="19941" b="21901"/>
          <a:stretch/>
        </p:blipFill>
        <p:spPr>
          <a:xfrm>
            <a:off x="4909989" y="3001479"/>
            <a:ext cx="4165478" cy="2920496"/>
          </a:xfrm>
          <a:prstGeom prst="rect">
            <a:avLst/>
          </a:prstGeom>
        </p:spPr>
      </p:pic>
    </p:spTree>
    <p:extLst>
      <p:ext uri="{BB962C8B-B14F-4D97-AF65-F5344CB8AC3E}">
        <p14:creationId xmlns:p14="http://schemas.microsoft.com/office/powerpoint/2010/main" val="2083220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E8DD1F51-470C-8943-8FA5-6B2A5BCD3B81}"/>
              </a:ext>
            </a:extLst>
          </p:cNvPr>
          <p:cNvPicPr>
            <a:picLocks noChangeAspect="1"/>
          </p:cNvPicPr>
          <p:nvPr/>
        </p:nvPicPr>
        <p:blipFill rotWithShape="1">
          <a:blip r:embed="rId3"/>
          <a:srcRect l="22917" t="21481" r="6829" b="15371"/>
          <a:stretch/>
        </p:blipFill>
        <p:spPr>
          <a:xfrm>
            <a:off x="28575" y="885825"/>
            <a:ext cx="8896350" cy="4997785"/>
          </a:xfrm>
          <a:prstGeom prst="rect">
            <a:avLst/>
          </a:prstGeom>
        </p:spPr>
      </p:pic>
    </p:spTree>
    <p:extLst>
      <p:ext uri="{BB962C8B-B14F-4D97-AF65-F5344CB8AC3E}">
        <p14:creationId xmlns:p14="http://schemas.microsoft.com/office/powerpoint/2010/main" val="1814418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short story on Bayesian vs Frequentist statistics | by Sparsha Devapalli  | Analytics Vidhya | Medium">
            <a:extLst>
              <a:ext uri="{FF2B5EF4-FFF2-40B4-BE49-F238E27FC236}">
                <a16:creationId xmlns:a16="http://schemas.microsoft.com/office/drawing/2014/main" id="{408A994D-A95F-1F45-89C3-585A9CF6F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773" y="857250"/>
            <a:ext cx="745926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889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A598EE33-3572-2D40-9853-0B6927F357E4}"/>
              </a:ext>
            </a:extLst>
          </p:cNvPr>
          <p:cNvSpPr/>
          <p:nvPr/>
        </p:nvSpPr>
        <p:spPr>
          <a:xfrm>
            <a:off x="1204913" y="1743075"/>
            <a:ext cx="6734175" cy="280987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Box 1">
            <a:extLst>
              <a:ext uri="{FF2B5EF4-FFF2-40B4-BE49-F238E27FC236}">
                <a16:creationId xmlns:a16="http://schemas.microsoft.com/office/drawing/2014/main" id="{C2EA0C8D-67AD-A64A-8050-9D7E0DBF7839}"/>
              </a:ext>
            </a:extLst>
          </p:cNvPr>
          <p:cNvSpPr txBox="1"/>
          <p:nvPr/>
        </p:nvSpPr>
        <p:spPr>
          <a:xfrm>
            <a:off x="2341124" y="2598003"/>
            <a:ext cx="4508798" cy="854080"/>
          </a:xfrm>
          <a:prstGeom prst="rect">
            <a:avLst/>
          </a:prstGeom>
          <a:noFill/>
        </p:spPr>
        <p:txBody>
          <a:bodyPr wrap="none" rtlCol="0">
            <a:spAutoFit/>
          </a:bodyPr>
          <a:lstStyle/>
          <a:p>
            <a:r>
              <a:rPr lang="en-US" sz="4950" dirty="0"/>
              <a:t>Let’s get started!</a:t>
            </a:r>
          </a:p>
        </p:txBody>
      </p:sp>
    </p:spTree>
    <p:extLst>
      <p:ext uri="{BB962C8B-B14F-4D97-AF65-F5344CB8AC3E}">
        <p14:creationId xmlns:p14="http://schemas.microsoft.com/office/powerpoint/2010/main" val="3953598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88EA3F-8C0C-473A-B6D2-2ACF8ED5865D}"/>
              </a:ext>
            </a:extLst>
          </p:cNvPr>
          <p:cNvSpPr txBox="1"/>
          <p:nvPr/>
        </p:nvSpPr>
        <p:spPr>
          <a:xfrm>
            <a:off x="3449481" y="189582"/>
            <a:ext cx="2290114" cy="523220"/>
          </a:xfrm>
          <a:prstGeom prst="rect">
            <a:avLst/>
          </a:prstGeom>
          <a:noFill/>
        </p:spPr>
        <p:txBody>
          <a:bodyPr wrap="none" rtlCol="0">
            <a:spAutoFit/>
          </a:bodyPr>
          <a:lstStyle/>
          <a:p>
            <a:r>
              <a:rPr lang="en-US" sz="2800" b="1" dirty="0"/>
              <a:t>Who Are You?</a:t>
            </a:r>
            <a:endParaRPr lang="LID4096" sz="2800" b="1" dirty="0"/>
          </a:p>
        </p:txBody>
      </p:sp>
      <p:sp>
        <p:nvSpPr>
          <p:cNvPr id="3" name="TextBox 2">
            <a:extLst>
              <a:ext uri="{FF2B5EF4-FFF2-40B4-BE49-F238E27FC236}">
                <a16:creationId xmlns:a16="http://schemas.microsoft.com/office/drawing/2014/main" id="{BAB67BD2-629B-42A2-96E7-8BAE68D547BF}"/>
              </a:ext>
            </a:extLst>
          </p:cNvPr>
          <p:cNvSpPr txBox="1"/>
          <p:nvPr/>
        </p:nvSpPr>
        <p:spPr>
          <a:xfrm>
            <a:off x="1267377" y="2047073"/>
            <a:ext cx="6609245" cy="1815882"/>
          </a:xfrm>
          <a:prstGeom prst="rect">
            <a:avLst/>
          </a:prstGeom>
          <a:noFill/>
        </p:spPr>
        <p:txBody>
          <a:bodyPr wrap="none" rtlCol="0">
            <a:spAutoFit/>
          </a:bodyPr>
          <a:lstStyle/>
          <a:p>
            <a:pPr marL="457200" indent="-457200">
              <a:buFontTx/>
              <a:buChar char="-"/>
            </a:pPr>
            <a:r>
              <a:rPr lang="en-US" sz="2800" dirty="0"/>
              <a:t>Your name</a:t>
            </a:r>
          </a:p>
          <a:p>
            <a:pPr marL="457200" indent="-457200">
              <a:buFontTx/>
              <a:buChar char="-"/>
            </a:pPr>
            <a:r>
              <a:rPr lang="en-US" sz="2800" dirty="0"/>
              <a:t>What attracted you to this field of study?</a:t>
            </a:r>
          </a:p>
          <a:p>
            <a:pPr marL="457200" indent="-457200">
              <a:buFontTx/>
              <a:buChar char="-"/>
            </a:pPr>
            <a:r>
              <a:rPr lang="en-US" sz="2800" dirty="0"/>
              <a:t>Your favorite part of this class so far</a:t>
            </a:r>
          </a:p>
          <a:p>
            <a:pPr marL="457200" indent="-457200">
              <a:buFontTx/>
              <a:buChar char="-"/>
            </a:pPr>
            <a:r>
              <a:rPr lang="en-US" sz="2800" dirty="0"/>
              <a:t>Your least favorite part of this class so far</a:t>
            </a:r>
          </a:p>
        </p:txBody>
      </p:sp>
    </p:spTree>
    <p:extLst>
      <p:ext uri="{BB962C8B-B14F-4D97-AF65-F5344CB8AC3E}">
        <p14:creationId xmlns:p14="http://schemas.microsoft.com/office/powerpoint/2010/main" val="1130772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F8BC5C-4506-48FB-9F6F-A6B4FE8D0E80}"/>
              </a:ext>
            </a:extLst>
          </p:cNvPr>
          <p:cNvSpPr txBox="1"/>
          <p:nvPr/>
        </p:nvSpPr>
        <p:spPr>
          <a:xfrm>
            <a:off x="3235545" y="189582"/>
            <a:ext cx="2672911" cy="523220"/>
          </a:xfrm>
          <a:prstGeom prst="rect">
            <a:avLst/>
          </a:prstGeom>
          <a:noFill/>
        </p:spPr>
        <p:txBody>
          <a:bodyPr wrap="none" rtlCol="0">
            <a:spAutoFit/>
          </a:bodyPr>
          <a:lstStyle/>
          <a:p>
            <a:r>
              <a:rPr lang="en-US" sz="2800" dirty="0"/>
              <a:t>Ecological Niches</a:t>
            </a:r>
            <a:endParaRPr lang="LID4096" sz="2800" dirty="0"/>
          </a:p>
        </p:txBody>
      </p:sp>
      <p:sp>
        <p:nvSpPr>
          <p:cNvPr id="4" name="TextBox 3">
            <a:extLst>
              <a:ext uri="{FF2B5EF4-FFF2-40B4-BE49-F238E27FC236}">
                <a16:creationId xmlns:a16="http://schemas.microsoft.com/office/drawing/2014/main" id="{0876E95B-B706-422A-A3FB-8F544C009A9E}"/>
              </a:ext>
            </a:extLst>
          </p:cNvPr>
          <p:cNvSpPr txBox="1"/>
          <p:nvPr/>
        </p:nvSpPr>
        <p:spPr>
          <a:xfrm>
            <a:off x="262759" y="1028938"/>
            <a:ext cx="8807669" cy="5016758"/>
          </a:xfrm>
          <a:prstGeom prst="rect">
            <a:avLst/>
          </a:prstGeom>
          <a:noFill/>
        </p:spPr>
        <p:txBody>
          <a:bodyPr wrap="square" rtlCol="0">
            <a:spAutoFit/>
          </a:bodyPr>
          <a:lstStyle/>
          <a:p>
            <a:pPr marL="285750" indent="-285750">
              <a:buFontTx/>
              <a:buChar char="-"/>
            </a:pPr>
            <a:r>
              <a:rPr lang="en-US" sz="2000" dirty="0"/>
              <a:t>What is a niche?</a:t>
            </a:r>
          </a:p>
          <a:p>
            <a:pPr marL="742950" lvl="1" indent="-285750">
              <a:buFontTx/>
              <a:buChar char="-"/>
            </a:pPr>
            <a:r>
              <a:rPr lang="en-US" sz="2000" dirty="0"/>
              <a:t>Grinnell (1917): ‘the sum of habitat requirements and behaviors that allow a species to persist and produce offspring’</a:t>
            </a:r>
          </a:p>
          <a:p>
            <a:pPr marL="742950" lvl="1" indent="-285750">
              <a:buFontTx/>
              <a:buChar char="-"/>
            </a:pPr>
            <a:endParaRPr lang="en-US" sz="2000" dirty="0"/>
          </a:p>
          <a:p>
            <a:pPr marL="742950" lvl="1" indent="-285750">
              <a:buFontTx/>
              <a:buChar char="-"/>
            </a:pPr>
            <a:r>
              <a:rPr lang="en-US" sz="2000" dirty="0"/>
              <a:t>Elton (1927): ‘the place of an animal in the abiotic environment, its relation to food and enemies’</a:t>
            </a:r>
          </a:p>
          <a:p>
            <a:pPr marL="742950" lvl="1" indent="-285750">
              <a:buFontTx/>
              <a:buChar char="-"/>
            </a:pPr>
            <a:endParaRPr lang="en-US" sz="2000" dirty="0"/>
          </a:p>
          <a:p>
            <a:pPr marL="742950" lvl="1" indent="-285750">
              <a:buFontTx/>
              <a:buChar char="-"/>
            </a:pPr>
            <a:r>
              <a:rPr lang="en-US" sz="2000" dirty="0"/>
              <a:t>Hutchinson (1959): Formalized the niche concept by defining it as an n-dimensional hypervolume </a:t>
            </a:r>
          </a:p>
          <a:p>
            <a:pPr marL="742950" lvl="1" indent="-285750">
              <a:buFontTx/>
              <a:buChar char="-"/>
            </a:pPr>
            <a:endParaRPr lang="en-US" sz="2000" dirty="0"/>
          </a:p>
          <a:p>
            <a:pPr marL="1200150" lvl="2" indent="-285750">
              <a:buFontTx/>
              <a:buChar char="-"/>
            </a:pPr>
            <a:r>
              <a:rPr lang="en-US" sz="2000" dirty="0"/>
              <a:t>Fundamental vs. Realized Niches according to Hutchinson</a:t>
            </a:r>
          </a:p>
          <a:p>
            <a:pPr marL="1657350" lvl="3" indent="-285750">
              <a:buFontTx/>
              <a:buChar char="-"/>
            </a:pPr>
            <a:r>
              <a:rPr lang="en-US" sz="2000" dirty="0"/>
              <a:t>Fundamental niche = hypervolume that the species requires to persist</a:t>
            </a:r>
          </a:p>
          <a:p>
            <a:pPr marL="1657350" lvl="3" indent="-285750">
              <a:buFontTx/>
              <a:buChar char="-"/>
            </a:pPr>
            <a:endParaRPr lang="en-US" sz="2000" dirty="0"/>
          </a:p>
          <a:p>
            <a:pPr marL="1657350" lvl="3" indent="-285750">
              <a:buFontTx/>
              <a:buChar char="-"/>
            </a:pPr>
            <a:r>
              <a:rPr lang="en-US" sz="2000" dirty="0"/>
              <a:t>Realized niche = what remains from the hypervolume after interactions with other species are taken into account</a:t>
            </a:r>
          </a:p>
        </p:txBody>
      </p:sp>
    </p:spTree>
    <p:extLst>
      <p:ext uri="{BB962C8B-B14F-4D97-AF65-F5344CB8AC3E}">
        <p14:creationId xmlns:p14="http://schemas.microsoft.com/office/powerpoint/2010/main" val="2278713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645579-88E8-4CE1-B6BF-1F94497B26F4}"/>
              </a:ext>
            </a:extLst>
          </p:cNvPr>
          <p:cNvSpPr txBox="1"/>
          <p:nvPr/>
        </p:nvSpPr>
        <p:spPr>
          <a:xfrm>
            <a:off x="3235545" y="189582"/>
            <a:ext cx="2723631" cy="523220"/>
          </a:xfrm>
          <a:prstGeom prst="rect">
            <a:avLst/>
          </a:prstGeom>
          <a:noFill/>
        </p:spPr>
        <p:txBody>
          <a:bodyPr wrap="none" rtlCol="0">
            <a:spAutoFit/>
          </a:bodyPr>
          <a:lstStyle/>
          <a:p>
            <a:r>
              <a:rPr lang="en-US" sz="2800" b="1" dirty="0"/>
              <a:t>Ecological Niches</a:t>
            </a:r>
            <a:endParaRPr lang="LID4096" sz="2800" b="1" dirty="0"/>
          </a:p>
        </p:txBody>
      </p:sp>
      <p:sp>
        <p:nvSpPr>
          <p:cNvPr id="3" name="TextBox 2">
            <a:extLst>
              <a:ext uri="{FF2B5EF4-FFF2-40B4-BE49-F238E27FC236}">
                <a16:creationId xmlns:a16="http://schemas.microsoft.com/office/drawing/2014/main" id="{0A866AD0-C364-4C66-8366-840F131CEA71}"/>
              </a:ext>
            </a:extLst>
          </p:cNvPr>
          <p:cNvSpPr txBox="1"/>
          <p:nvPr/>
        </p:nvSpPr>
        <p:spPr>
          <a:xfrm>
            <a:off x="294292" y="1187669"/>
            <a:ext cx="2627584" cy="4893647"/>
          </a:xfrm>
          <a:prstGeom prst="rect">
            <a:avLst/>
          </a:prstGeom>
          <a:noFill/>
        </p:spPr>
        <p:txBody>
          <a:bodyPr wrap="square" rtlCol="0">
            <a:spAutoFit/>
          </a:bodyPr>
          <a:lstStyle/>
          <a:p>
            <a:pPr marL="342900" indent="-342900">
              <a:buFontTx/>
              <a:buChar char="-"/>
            </a:pPr>
            <a:r>
              <a:rPr lang="en-US" sz="2400" dirty="0"/>
              <a:t>Fundamental: entire set of conditions under which an individual can survive and reproduce</a:t>
            </a:r>
          </a:p>
          <a:p>
            <a:endParaRPr lang="en-US" sz="2400" dirty="0"/>
          </a:p>
          <a:p>
            <a:pPr marL="342900" indent="-342900">
              <a:buFontTx/>
              <a:buChar char="-"/>
            </a:pPr>
            <a:r>
              <a:rPr lang="en-US" sz="2400" dirty="0"/>
              <a:t>Realized: actual set of conditions used by the individual</a:t>
            </a:r>
          </a:p>
          <a:p>
            <a:pPr marL="342900" indent="-342900">
              <a:buFontTx/>
              <a:buChar char="-"/>
            </a:pPr>
            <a:endParaRPr lang="LID4096" sz="2400" dirty="0"/>
          </a:p>
        </p:txBody>
      </p:sp>
      <p:pic>
        <p:nvPicPr>
          <p:cNvPr id="4" name="Picture 3">
            <a:extLst>
              <a:ext uri="{FF2B5EF4-FFF2-40B4-BE49-F238E27FC236}">
                <a16:creationId xmlns:a16="http://schemas.microsoft.com/office/drawing/2014/main" id="{69617079-2E4C-42F5-A325-0BCC81C3257B}"/>
              </a:ext>
            </a:extLst>
          </p:cNvPr>
          <p:cNvPicPr>
            <a:picLocks noChangeAspect="1"/>
          </p:cNvPicPr>
          <p:nvPr/>
        </p:nvPicPr>
        <p:blipFill>
          <a:blip r:embed="rId3"/>
          <a:stretch>
            <a:fillRect/>
          </a:stretch>
        </p:blipFill>
        <p:spPr>
          <a:xfrm>
            <a:off x="3235545" y="1187669"/>
            <a:ext cx="5857316" cy="5039315"/>
          </a:xfrm>
          <a:prstGeom prst="rect">
            <a:avLst/>
          </a:prstGeom>
        </p:spPr>
      </p:pic>
    </p:spTree>
    <p:extLst>
      <p:ext uri="{BB962C8B-B14F-4D97-AF65-F5344CB8AC3E}">
        <p14:creationId xmlns:p14="http://schemas.microsoft.com/office/powerpoint/2010/main" val="209590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35B869-40CB-422B-915E-6AEF6A598A2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 y="1486485"/>
            <a:ext cx="9144706" cy="3578543"/>
          </a:xfrm>
          <a:prstGeom prst="rect">
            <a:avLst/>
          </a:prstGeom>
        </p:spPr>
      </p:pic>
      <p:sp>
        <p:nvSpPr>
          <p:cNvPr id="4" name="Rectangle 3">
            <a:extLst>
              <a:ext uri="{FF2B5EF4-FFF2-40B4-BE49-F238E27FC236}">
                <a16:creationId xmlns:a16="http://schemas.microsoft.com/office/drawing/2014/main" id="{0D2D65E0-1ABA-4B19-A912-0FC7F7BEF47E}"/>
              </a:ext>
            </a:extLst>
          </p:cNvPr>
          <p:cNvSpPr/>
          <p:nvPr/>
        </p:nvSpPr>
        <p:spPr>
          <a:xfrm>
            <a:off x="5260019" y="1715927"/>
            <a:ext cx="3883981" cy="72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350"/>
          </a:p>
        </p:txBody>
      </p:sp>
      <p:sp>
        <p:nvSpPr>
          <p:cNvPr id="6" name="TextBox 5">
            <a:extLst>
              <a:ext uri="{FF2B5EF4-FFF2-40B4-BE49-F238E27FC236}">
                <a16:creationId xmlns:a16="http://schemas.microsoft.com/office/drawing/2014/main" id="{C00B292A-C133-45A6-851F-AB74D5C37F03}"/>
              </a:ext>
            </a:extLst>
          </p:cNvPr>
          <p:cNvSpPr txBox="1"/>
          <p:nvPr/>
        </p:nvSpPr>
        <p:spPr>
          <a:xfrm>
            <a:off x="8177172" y="5053410"/>
            <a:ext cx="1008609" cy="253916"/>
          </a:xfrm>
          <a:prstGeom prst="rect">
            <a:avLst/>
          </a:prstGeom>
          <a:noFill/>
        </p:spPr>
        <p:txBody>
          <a:bodyPr wrap="none" rtlCol="0">
            <a:spAutoFit/>
          </a:bodyPr>
          <a:lstStyle/>
          <a:p>
            <a:r>
              <a:rPr lang="en-US" sz="1050" dirty="0" err="1">
                <a:solidFill>
                  <a:schemeClr val="bg1">
                    <a:lumMod val="50000"/>
                  </a:schemeClr>
                </a:solidFill>
              </a:rPr>
              <a:t>Fois</a:t>
            </a:r>
            <a:r>
              <a:rPr lang="en-US" sz="1050" dirty="0">
                <a:solidFill>
                  <a:schemeClr val="bg1">
                    <a:lumMod val="50000"/>
                  </a:schemeClr>
                </a:solidFill>
              </a:rPr>
              <a:t> et al. 2018</a:t>
            </a:r>
            <a:endParaRPr lang="LID4096" sz="1050" dirty="0">
              <a:solidFill>
                <a:schemeClr val="bg1">
                  <a:lumMod val="50000"/>
                </a:schemeClr>
              </a:solidFill>
            </a:endParaRPr>
          </a:p>
        </p:txBody>
      </p:sp>
      <p:sp>
        <p:nvSpPr>
          <p:cNvPr id="7" name="Rectangle 6">
            <a:extLst>
              <a:ext uri="{FF2B5EF4-FFF2-40B4-BE49-F238E27FC236}">
                <a16:creationId xmlns:a16="http://schemas.microsoft.com/office/drawing/2014/main" id="{8E1CC15B-16A9-40D5-A4A7-4CA8006DFE04}"/>
              </a:ext>
            </a:extLst>
          </p:cNvPr>
          <p:cNvSpPr/>
          <p:nvPr/>
        </p:nvSpPr>
        <p:spPr>
          <a:xfrm>
            <a:off x="1894114" y="2441676"/>
            <a:ext cx="1820636" cy="521960"/>
          </a:xfrm>
          <a:prstGeom prst="rect">
            <a:avLst/>
          </a:prstGeom>
          <a:solidFill>
            <a:srgbClr val="FFFF0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350"/>
          </a:p>
        </p:txBody>
      </p:sp>
      <p:sp>
        <p:nvSpPr>
          <p:cNvPr id="8" name="TextBox 7">
            <a:extLst>
              <a:ext uri="{FF2B5EF4-FFF2-40B4-BE49-F238E27FC236}">
                <a16:creationId xmlns:a16="http://schemas.microsoft.com/office/drawing/2014/main" id="{6972E28F-964A-4E05-9E22-F1690F16ED39}"/>
              </a:ext>
            </a:extLst>
          </p:cNvPr>
          <p:cNvSpPr txBox="1"/>
          <p:nvPr/>
        </p:nvSpPr>
        <p:spPr>
          <a:xfrm>
            <a:off x="2449079" y="189582"/>
            <a:ext cx="4342022" cy="523220"/>
          </a:xfrm>
          <a:prstGeom prst="rect">
            <a:avLst/>
          </a:prstGeom>
          <a:noFill/>
        </p:spPr>
        <p:txBody>
          <a:bodyPr wrap="none" rtlCol="0">
            <a:spAutoFit/>
          </a:bodyPr>
          <a:lstStyle/>
          <a:p>
            <a:r>
              <a:rPr lang="en-US" sz="2800" b="1" dirty="0"/>
              <a:t>Species Distribution Models</a:t>
            </a:r>
            <a:endParaRPr lang="LID4096" sz="2800" b="1" dirty="0"/>
          </a:p>
        </p:txBody>
      </p:sp>
    </p:spTree>
    <p:extLst>
      <p:ext uri="{BB962C8B-B14F-4D97-AF65-F5344CB8AC3E}">
        <p14:creationId xmlns:p14="http://schemas.microsoft.com/office/powerpoint/2010/main" val="244470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7220F85-1D1B-4F6C-8C20-7E003FDD06DD}"/>
              </a:ext>
            </a:extLst>
          </p:cNvPr>
          <p:cNvSpPr/>
          <p:nvPr/>
        </p:nvSpPr>
        <p:spPr>
          <a:xfrm>
            <a:off x="898072" y="1473654"/>
            <a:ext cx="1534886" cy="971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Boosted Regression Trees</a:t>
            </a:r>
            <a:endParaRPr lang="LID4096" sz="1350" dirty="0"/>
          </a:p>
        </p:txBody>
      </p:sp>
      <p:sp>
        <p:nvSpPr>
          <p:cNvPr id="3" name="Oval 2">
            <a:extLst>
              <a:ext uri="{FF2B5EF4-FFF2-40B4-BE49-F238E27FC236}">
                <a16:creationId xmlns:a16="http://schemas.microsoft.com/office/drawing/2014/main" id="{ED54F0C9-4A65-43E2-8AB1-0DCF22C28807}"/>
              </a:ext>
            </a:extLst>
          </p:cNvPr>
          <p:cNvSpPr/>
          <p:nvPr/>
        </p:nvSpPr>
        <p:spPr>
          <a:xfrm>
            <a:off x="1877785" y="2718707"/>
            <a:ext cx="1534886" cy="971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Generalized Additive Models (GAM)</a:t>
            </a:r>
            <a:endParaRPr lang="LID4096" sz="1350" dirty="0"/>
          </a:p>
        </p:txBody>
      </p:sp>
      <p:sp>
        <p:nvSpPr>
          <p:cNvPr id="4" name="Oval 3">
            <a:extLst>
              <a:ext uri="{FF2B5EF4-FFF2-40B4-BE49-F238E27FC236}">
                <a16:creationId xmlns:a16="http://schemas.microsoft.com/office/drawing/2014/main" id="{FDF84372-15DB-45E0-8FFC-30361F764677}"/>
              </a:ext>
            </a:extLst>
          </p:cNvPr>
          <p:cNvSpPr/>
          <p:nvPr/>
        </p:nvSpPr>
        <p:spPr>
          <a:xfrm>
            <a:off x="4604657" y="2561545"/>
            <a:ext cx="1534886" cy="971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GAM with spatial structure</a:t>
            </a:r>
            <a:endParaRPr lang="LID4096" sz="1350" dirty="0"/>
          </a:p>
        </p:txBody>
      </p:sp>
      <p:sp>
        <p:nvSpPr>
          <p:cNvPr id="5" name="Oval 4">
            <a:extLst>
              <a:ext uri="{FF2B5EF4-FFF2-40B4-BE49-F238E27FC236}">
                <a16:creationId xmlns:a16="http://schemas.microsoft.com/office/drawing/2014/main" id="{7AAEB885-F200-4FEB-A7B9-579F862E5632}"/>
              </a:ext>
            </a:extLst>
          </p:cNvPr>
          <p:cNvSpPr/>
          <p:nvPr/>
        </p:nvSpPr>
        <p:spPr>
          <a:xfrm>
            <a:off x="3396343" y="1612196"/>
            <a:ext cx="1534886" cy="971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Generalized Linear Models (GLM)</a:t>
            </a:r>
            <a:endParaRPr lang="LID4096" sz="1350" dirty="0"/>
          </a:p>
        </p:txBody>
      </p:sp>
      <p:sp>
        <p:nvSpPr>
          <p:cNvPr id="6" name="Oval 5">
            <a:extLst>
              <a:ext uri="{FF2B5EF4-FFF2-40B4-BE49-F238E27FC236}">
                <a16:creationId xmlns:a16="http://schemas.microsoft.com/office/drawing/2014/main" id="{8248EBAE-A0A2-4752-9381-1E8B0C0FFCAB}"/>
              </a:ext>
            </a:extLst>
          </p:cNvPr>
          <p:cNvSpPr/>
          <p:nvPr/>
        </p:nvSpPr>
        <p:spPr>
          <a:xfrm>
            <a:off x="3469822" y="3719852"/>
            <a:ext cx="1534886" cy="971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GLM with spatial random effect</a:t>
            </a:r>
            <a:endParaRPr lang="LID4096" sz="1350" dirty="0"/>
          </a:p>
        </p:txBody>
      </p:sp>
      <p:sp>
        <p:nvSpPr>
          <p:cNvPr id="7" name="Oval 6">
            <a:extLst>
              <a:ext uri="{FF2B5EF4-FFF2-40B4-BE49-F238E27FC236}">
                <a16:creationId xmlns:a16="http://schemas.microsoft.com/office/drawing/2014/main" id="{E5689B72-8737-4E80-A6BB-6253920457DE}"/>
              </a:ext>
            </a:extLst>
          </p:cNvPr>
          <p:cNvSpPr/>
          <p:nvPr/>
        </p:nvSpPr>
        <p:spPr>
          <a:xfrm>
            <a:off x="5902778" y="3553505"/>
            <a:ext cx="1534886" cy="971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Gradient Nearest Neighbor</a:t>
            </a:r>
            <a:endParaRPr lang="LID4096" sz="1350" dirty="0"/>
          </a:p>
        </p:txBody>
      </p:sp>
      <p:sp>
        <p:nvSpPr>
          <p:cNvPr id="8" name="Oval 7">
            <a:extLst>
              <a:ext uri="{FF2B5EF4-FFF2-40B4-BE49-F238E27FC236}">
                <a16:creationId xmlns:a16="http://schemas.microsoft.com/office/drawing/2014/main" id="{BA1B904F-CC14-46EF-8A86-E389CFD20815}"/>
              </a:ext>
            </a:extLst>
          </p:cNvPr>
          <p:cNvSpPr/>
          <p:nvPr/>
        </p:nvSpPr>
        <p:spPr>
          <a:xfrm>
            <a:off x="6017078" y="1550195"/>
            <a:ext cx="1534886" cy="971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Multivariate Adaptive Regression Spline</a:t>
            </a:r>
            <a:endParaRPr lang="LID4096" sz="1350" dirty="0"/>
          </a:p>
        </p:txBody>
      </p:sp>
      <p:sp>
        <p:nvSpPr>
          <p:cNvPr id="9" name="Oval 8">
            <a:extLst>
              <a:ext uri="{FF2B5EF4-FFF2-40B4-BE49-F238E27FC236}">
                <a16:creationId xmlns:a16="http://schemas.microsoft.com/office/drawing/2014/main" id="{B2256593-ED63-4A70-91BD-1F72F1D2DC32}"/>
              </a:ext>
            </a:extLst>
          </p:cNvPr>
          <p:cNvSpPr/>
          <p:nvPr/>
        </p:nvSpPr>
        <p:spPr>
          <a:xfrm>
            <a:off x="4808764" y="4857749"/>
            <a:ext cx="1534886" cy="971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Multivariate Regression Tree</a:t>
            </a:r>
            <a:endParaRPr lang="LID4096" sz="1350" dirty="0"/>
          </a:p>
        </p:txBody>
      </p:sp>
      <p:sp>
        <p:nvSpPr>
          <p:cNvPr id="10" name="Oval 9">
            <a:extLst>
              <a:ext uri="{FF2B5EF4-FFF2-40B4-BE49-F238E27FC236}">
                <a16:creationId xmlns:a16="http://schemas.microsoft.com/office/drawing/2014/main" id="{BB2F038D-A5A9-456C-9F7A-5F208ADA3093}"/>
              </a:ext>
            </a:extLst>
          </p:cNvPr>
          <p:cNvSpPr/>
          <p:nvPr/>
        </p:nvSpPr>
        <p:spPr>
          <a:xfrm>
            <a:off x="7053942" y="4641396"/>
            <a:ext cx="1534886" cy="971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Random Forest</a:t>
            </a:r>
            <a:endParaRPr lang="LID4096" sz="1350" dirty="0"/>
          </a:p>
        </p:txBody>
      </p:sp>
      <p:sp>
        <p:nvSpPr>
          <p:cNvPr id="11" name="Oval 10">
            <a:extLst>
              <a:ext uri="{FF2B5EF4-FFF2-40B4-BE49-F238E27FC236}">
                <a16:creationId xmlns:a16="http://schemas.microsoft.com/office/drawing/2014/main" id="{A6ACA1C1-1799-49FB-8F4A-936292704666}"/>
              </a:ext>
            </a:extLst>
          </p:cNvPr>
          <p:cNvSpPr/>
          <p:nvPr/>
        </p:nvSpPr>
        <p:spPr>
          <a:xfrm>
            <a:off x="342900" y="3690257"/>
            <a:ext cx="1534886" cy="971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Support Vector Machines</a:t>
            </a:r>
            <a:endParaRPr lang="LID4096" sz="1350" dirty="0"/>
          </a:p>
        </p:txBody>
      </p:sp>
      <p:sp>
        <p:nvSpPr>
          <p:cNvPr id="12" name="Oval 11">
            <a:extLst>
              <a:ext uri="{FF2B5EF4-FFF2-40B4-BE49-F238E27FC236}">
                <a16:creationId xmlns:a16="http://schemas.microsoft.com/office/drawing/2014/main" id="{ED7AB1D7-6DBD-4B3E-A08B-A6B8D512040E}"/>
              </a:ext>
            </a:extLst>
          </p:cNvPr>
          <p:cNvSpPr/>
          <p:nvPr/>
        </p:nvSpPr>
        <p:spPr>
          <a:xfrm>
            <a:off x="1665515" y="4668952"/>
            <a:ext cx="1534886" cy="971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Gradient Extreme Boosting</a:t>
            </a:r>
            <a:endParaRPr lang="LID4096" sz="1350" dirty="0"/>
          </a:p>
        </p:txBody>
      </p:sp>
      <p:sp>
        <p:nvSpPr>
          <p:cNvPr id="13" name="TextBox 12">
            <a:extLst>
              <a:ext uri="{FF2B5EF4-FFF2-40B4-BE49-F238E27FC236}">
                <a16:creationId xmlns:a16="http://schemas.microsoft.com/office/drawing/2014/main" id="{C693D0F2-057B-45A7-AAC7-A45294DAF861}"/>
              </a:ext>
            </a:extLst>
          </p:cNvPr>
          <p:cNvSpPr txBox="1"/>
          <p:nvPr/>
        </p:nvSpPr>
        <p:spPr>
          <a:xfrm>
            <a:off x="7964900" y="5763705"/>
            <a:ext cx="1244251" cy="253916"/>
          </a:xfrm>
          <a:prstGeom prst="rect">
            <a:avLst/>
          </a:prstGeom>
          <a:noFill/>
        </p:spPr>
        <p:txBody>
          <a:bodyPr wrap="none" rtlCol="0">
            <a:spAutoFit/>
          </a:bodyPr>
          <a:lstStyle/>
          <a:p>
            <a:r>
              <a:rPr lang="en-US" sz="1050" dirty="0">
                <a:solidFill>
                  <a:schemeClr val="bg1">
                    <a:lumMod val="50000"/>
                  </a:schemeClr>
                </a:solidFill>
              </a:rPr>
              <a:t>Norberg et al. 2019</a:t>
            </a:r>
            <a:endParaRPr lang="LID4096" sz="1050" dirty="0">
              <a:solidFill>
                <a:schemeClr val="bg1">
                  <a:lumMod val="50000"/>
                </a:schemeClr>
              </a:solidFill>
            </a:endParaRPr>
          </a:p>
        </p:txBody>
      </p:sp>
      <p:sp>
        <p:nvSpPr>
          <p:cNvPr id="14" name="TextBox 13">
            <a:extLst>
              <a:ext uri="{FF2B5EF4-FFF2-40B4-BE49-F238E27FC236}">
                <a16:creationId xmlns:a16="http://schemas.microsoft.com/office/drawing/2014/main" id="{E71B6D72-E866-43AD-BBC6-C8E7F96E6AC3}"/>
              </a:ext>
            </a:extLst>
          </p:cNvPr>
          <p:cNvSpPr txBox="1"/>
          <p:nvPr/>
        </p:nvSpPr>
        <p:spPr>
          <a:xfrm>
            <a:off x="2255949" y="210304"/>
            <a:ext cx="4632102" cy="523220"/>
          </a:xfrm>
          <a:prstGeom prst="rect">
            <a:avLst/>
          </a:prstGeom>
          <a:noFill/>
        </p:spPr>
        <p:txBody>
          <a:bodyPr wrap="none" rtlCol="0">
            <a:spAutoFit/>
          </a:bodyPr>
          <a:lstStyle/>
          <a:p>
            <a:pPr algn="ctr"/>
            <a:r>
              <a:rPr lang="en-US" sz="2800" b="1" dirty="0"/>
              <a:t>Many different types of SDMs</a:t>
            </a:r>
            <a:endParaRPr lang="LID4096" sz="2800" b="1" dirty="0"/>
          </a:p>
        </p:txBody>
      </p:sp>
      <p:sp>
        <p:nvSpPr>
          <p:cNvPr id="15" name="Oval 14">
            <a:extLst>
              <a:ext uri="{FF2B5EF4-FFF2-40B4-BE49-F238E27FC236}">
                <a16:creationId xmlns:a16="http://schemas.microsoft.com/office/drawing/2014/main" id="{18BA67A0-83C0-45BB-B2BA-6911B2A4D7DF}"/>
              </a:ext>
            </a:extLst>
          </p:cNvPr>
          <p:cNvSpPr/>
          <p:nvPr/>
        </p:nvSpPr>
        <p:spPr>
          <a:xfrm>
            <a:off x="7307036" y="2638085"/>
            <a:ext cx="1534886" cy="971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t>MaxEnt</a:t>
            </a:r>
            <a:endParaRPr lang="LID4096" sz="1350" dirty="0"/>
          </a:p>
        </p:txBody>
      </p:sp>
    </p:spTree>
    <p:extLst>
      <p:ext uri="{BB962C8B-B14F-4D97-AF65-F5344CB8AC3E}">
        <p14:creationId xmlns:p14="http://schemas.microsoft.com/office/powerpoint/2010/main" val="1629516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FAB27BC-D729-4B91-B700-780FBEC3882D}"/>
              </a:ext>
            </a:extLst>
          </p:cNvPr>
          <p:cNvSpPr txBox="1"/>
          <p:nvPr/>
        </p:nvSpPr>
        <p:spPr>
          <a:xfrm>
            <a:off x="2165091" y="189582"/>
            <a:ext cx="4813818" cy="523220"/>
          </a:xfrm>
          <a:prstGeom prst="rect">
            <a:avLst/>
          </a:prstGeom>
          <a:noFill/>
        </p:spPr>
        <p:txBody>
          <a:bodyPr wrap="none" rtlCol="0">
            <a:spAutoFit/>
          </a:bodyPr>
          <a:lstStyle/>
          <a:p>
            <a:r>
              <a:rPr lang="en-US" sz="2800" b="1" dirty="0"/>
              <a:t>Limitations of traditional SDMs</a:t>
            </a:r>
            <a:endParaRPr lang="LID4096" sz="2800" b="1" dirty="0"/>
          </a:p>
        </p:txBody>
      </p:sp>
      <p:sp>
        <p:nvSpPr>
          <p:cNvPr id="10" name="TextBox 9">
            <a:extLst>
              <a:ext uri="{FF2B5EF4-FFF2-40B4-BE49-F238E27FC236}">
                <a16:creationId xmlns:a16="http://schemas.microsoft.com/office/drawing/2014/main" id="{0947594D-B0A5-4E82-A6AD-70190B2318C4}"/>
              </a:ext>
            </a:extLst>
          </p:cNvPr>
          <p:cNvSpPr txBox="1"/>
          <p:nvPr/>
        </p:nvSpPr>
        <p:spPr>
          <a:xfrm>
            <a:off x="620110" y="1208690"/>
            <a:ext cx="7903780" cy="1384995"/>
          </a:xfrm>
          <a:prstGeom prst="rect">
            <a:avLst/>
          </a:prstGeom>
          <a:noFill/>
        </p:spPr>
        <p:txBody>
          <a:bodyPr wrap="square" rtlCol="0">
            <a:spAutoFit/>
          </a:bodyPr>
          <a:lstStyle/>
          <a:p>
            <a:r>
              <a:rPr lang="en-US" sz="2800" dirty="0"/>
              <a:t>The realized niche of an individual (and more broadly a species) can be influenced by far more than just its associations with the environment.</a:t>
            </a:r>
            <a:endParaRPr lang="LID4096" sz="2800" dirty="0"/>
          </a:p>
        </p:txBody>
      </p:sp>
      <p:sp>
        <p:nvSpPr>
          <p:cNvPr id="14" name="TextBox 13">
            <a:extLst>
              <a:ext uri="{FF2B5EF4-FFF2-40B4-BE49-F238E27FC236}">
                <a16:creationId xmlns:a16="http://schemas.microsoft.com/office/drawing/2014/main" id="{EB094953-258D-4797-9DF3-967B0312FB0F}"/>
              </a:ext>
            </a:extLst>
          </p:cNvPr>
          <p:cNvSpPr txBox="1"/>
          <p:nvPr/>
        </p:nvSpPr>
        <p:spPr>
          <a:xfrm>
            <a:off x="1072516" y="4043680"/>
            <a:ext cx="1917384" cy="954107"/>
          </a:xfrm>
          <a:prstGeom prst="rect">
            <a:avLst/>
          </a:prstGeom>
          <a:noFill/>
        </p:spPr>
        <p:txBody>
          <a:bodyPr wrap="none" rtlCol="0">
            <a:spAutoFit/>
          </a:bodyPr>
          <a:lstStyle/>
          <a:p>
            <a:pPr algn="ctr"/>
            <a:r>
              <a:rPr lang="en-US" sz="2800" dirty="0"/>
              <a:t>Species </a:t>
            </a:r>
          </a:p>
          <a:p>
            <a:pPr algn="ctr"/>
            <a:r>
              <a:rPr lang="en-US" sz="2800" dirty="0"/>
              <a:t>Interactions</a:t>
            </a:r>
            <a:endParaRPr lang="LID4096" sz="2800" dirty="0"/>
          </a:p>
        </p:txBody>
      </p:sp>
      <p:pic>
        <p:nvPicPr>
          <p:cNvPr id="15" name="Picture 14">
            <a:extLst>
              <a:ext uri="{FF2B5EF4-FFF2-40B4-BE49-F238E27FC236}">
                <a16:creationId xmlns:a16="http://schemas.microsoft.com/office/drawing/2014/main" id="{BCB9195B-FC21-43F6-936B-74331AC64667}"/>
              </a:ext>
            </a:extLst>
          </p:cNvPr>
          <p:cNvPicPr>
            <a:picLocks noChangeAspect="1"/>
          </p:cNvPicPr>
          <p:nvPr/>
        </p:nvPicPr>
        <p:blipFill>
          <a:blip r:embed="rId3"/>
          <a:stretch>
            <a:fillRect/>
          </a:stretch>
        </p:blipFill>
        <p:spPr>
          <a:xfrm>
            <a:off x="3247704" y="2696560"/>
            <a:ext cx="5637476" cy="3971858"/>
          </a:xfrm>
          <a:prstGeom prst="rect">
            <a:avLst/>
          </a:prstGeom>
        </p:spPr>
      </p:pic>
    </p:spTree>
    <p:extLst>
      <p:ext uri="{BB962C8B-B14F-4D97-AF65-F5344CB8AC3E}">
        <p14:creationId xmlns:p14="http://schemas.microsoft.com/office/powerpoint/2010/main" val="142140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947594D-B0A5-4E82-A6AD-70190B2318C4}"/>
              </a:ext>
            </a:extLst>
          </p:cNvPr>
          <p:cNvSpPr txBox="1"/>
          <p:nvPr/>
        </p:nvSpPr>
        <p:spPr>
          <a:xfrm>
            <a:off x="620110" y="1208690"/>
            <a:ext cx="7903780" cy="1384995"/>
          </a:xfrm>
          <a:prstGeom prst="rect">
            <a:avLst/>
          </a:prstGeom>
          <a:noFill/>
        </p:spPr>
        <p:txBody>
          <a:bodyPr wrap="square" rtlCol="0">
            <a:spAutoFit/>
          </a:bodyPr>
          <a:lstStyle/>
          <a:p>
            <a:r>
              <a:rPr lang="en-US" sz="2800" dirty="0"/>
              <a:t>The realized niche of an individual (and more broadly a species) can be influenced by far more than just its associations with the environment.</a:t>
            </a:r>
            <a:endParaRPr lang="LID4096" sz="2800" dirty="0"/>
          </a:p>
        </p:txBody>
      </p:sp>
      <p:pic>
        <p:nvPicPr>
          <p:cNvPr id="13" name="Picture 12">
            <a:extLst>
              <a:ext uri="{FF2B5EF4-FFF2-40B4-BE49-F238E27FC236}">
                <a16:creationId xmlns:a16="http://schemas.microsoft.com/office/drawing/2014/main" id="{838B987D-20B0-4987-9ABB-4E1A684C2402}"/>
              </a:ext>
            </a:extLst>
          </p:cNvPr>
          <p:cNvPicPr>
            <a:picLocks noChangeAspect="1"/>
          </p:cNvPicPr>
          <p:nvPr/>
        </p:nvPicPr>
        <p:blipFill>
          <a:blip r:embed="rId3"/>
          <a:stretch>
            <a:fillRect/>
          </a:stretch>
        </p:blipFill>
        <p:spPr>
          <a:xfrm>
            <a:off x="4136447" y="2953408"/>
            <a:ext cx="3599168" cy="2695902"/>
          </a:xfrm>
          <a:prstGeom prst="rect">
            <a:avLst/>
          </a:prstGeom>
        </p:spPr>
      </p:pic>
      <p:sp>
        <p:nvSpPr>
          <p:cNvPr id="7" name="TextBox 6">
            <a:extLst>
              <a:ext uri="{FF2B5EF4-FFF2-40B4-BE49-F238E27FC236}">
                <a16:creationId xmlns:a16="http://schemas.microsoft.com/office/drawing/2014/main" id="{589B5C2C-7E4A-4592-80AA-1AE628CB932D}"/>
              </a:ext>
            </a:extLst>
          </p:cNvPr>
          <p:cNvSpPr txBox="1"/>
          <p:nvPr/>
        </p:nvSpPr>
        <p:spPr>
          <a:xfrm>
            <a:off x="2031210" y="4002706"/>
            <a:ext cx="1509004" cy="523220"/>
          </a:xfrm>
          <a:prstGeom prst="rect">
            <a:avLst/>
          </a:prstGeom>
          <a:noFill/>
        </p:spPr>
        <p:txBody>
          <a:bodyPr wrap="none" rtlCol="0">
            <a:spAutoFit/>
          </a:bodyPr>
          <a:lstStyle/>
          <a:p>
            <a:pPr algn="ctr"/>
            <a:r>
              <a:rPr lang="en-US" sz="2800" dirty="0"/>
              <a:t>Dispersal</a:t>
            </a:r>
            <a:endParaRPr lang="LID4096" sz="2800" dirty="0"/>
          </a:p>
        </p:txBody>
      </p:sp>
      <p:sp>
        <p:nvSpPr>
          <p:cNvPr id="9" name="TextBox 8">
            <a:extLst>
              <a:ext uri="{FF2B5EF4-FFF2-40B4-BE49-F238E27FC236}">
                <a16:creationId xmlns:a16="http://schemas.microsoft.com/office/drawing/2014/main" id="{17CD1540-CC06-4E42-B10C-79FD40E12AFB}"/>
              </a:ext>
            </a:extLst>
          </p:cNvPr>
          <p:cNvSpPr txBox="1"/>
          <p:nvPr/>
        </p:nvSpPr>
        <p:spPr>
          <a:xfrm>
            <a:off x="2165091" y="189582"/>
            <a:ext cx="4813818" cy="523220"/>
          </a:xfrm>
          <a:prstGeom prst="rect">
            <a:avLst/>
          </a:prstGeom>
          <a:noFill/>
        </p:spPr>
        <p:txBody>
          <a:bodyPr wrap="none" rtlCol="0">
            <a:spAutoFit/>
          </a:bodyPr>
          <a:lstStyle/>
          <a:p>
            <a:r>
              <a:rPr lang="en-US" sz="2800" b="1" dirty="0"/>
              <a:t>Limitations of traditional SDMs</a:t>
            </a:r>
            <a:endParaRPr lang="LID4096" sz="2800" b="1" dirty="0"/>
          </a:p>
        </p:txBody>
      </p:sp>
    </p:spTree>
    <p:extLst>
      <p:ext uri="{BB962C8B-B14F-4D97-AF65-F5344CB8AC3E}">
        <p14:creationId xmlns:p14="http://schemas.microsoft.com/office/powerpoint/2010/main" val="39907941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2345</Words>
  <Application>Microsoft Office PowerPoint</Application>
  <PresentationFormat>On-screen Show (4:3)</PresentationFormat>
  <Paragraphs>208</Paragraphs>
  <Slides>22</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KIMBERLY THOMPSON</dc:creator>
  <cp:lastModifiedBy>Thompson, Kimberly</cp:lastModifiedBy>
  <cp:revision>67</cp:revision>
  <dcterms:created xsi:type="dcterms:W3CDTF">2022-01-09T13:45:26Z</dcterms:created>
  <dcterms:modified xsi:type="dcterms:W3CDTF">2023-05-07T16:25:27Z</dcterms:modified>
</cp:coreProperties>
</file>